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75" r:id="rId8"/>
    <p:sldId id="263" r:id="rId9"/>
    <p:sldId id="271" r:id="rId10"/>
    <p:sldId id="264" r:id="rId11"/>
    <p:sldId id="272" r:id="rId12"/>
    <p:sldId id="273" r:id="rId13"/>
    <p:sldId id="274" r:id="rId14"/>
    <p:sldId id="265" r:id="rId15"/>
    <p:sldId id="276" r:id="rId16"/>
    <p:sldId id="267" r:id="rId17"/>
    <p:sldId id="270" r:id="rId18"/>
    <p:sldId id="269" r:id="rId19"/>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5" autoAdjust="0"/>
    <p:restoredTop sz="68696" autoAdjust="0"/>
  </p:normalViewPr>
  <p:slideViewPr>
    <p:cSldViewPr snapToGrid="0">
      <p:cViewPr varScale="1">
        <p:scale>
          <a:sx n="59" d="100"/>
          <a:sy n="59" d="100"/>
        </p:scale>
        <p:origin x="1661" y="67"/>
      </p:cViewPr>
      <p:guideLst/>
    </p:cSldViewPr>
  </p:slideViewPr>
  <p:notesTextViewPr>
    <p:cViewPr>
      <p:scale>
        <a:sx n="1" d="1"/>
        <a:sy n="1" d="1"/>
      </p:scale>
      <p:origin x="0" y="0"/>
    </p:cViewPr>
  </p:notesTextViewPr>
  <p:notesViewPr>
    <p:cSldViewPr snapToGrid="0">
      <p:cViewPr>
        <p:scale>
          <a:sx n="75" d="100"/>
          <a:sy n="75" d="100"/>
        </p:scale>
        <p:origin x="1954" y="-34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9A4FD-7468-4C11-86A6-A612EADB17EE}" type="datetimeFigureOut">
              <a:rPr lang="en-US" smtClean="0"/>
              <a:t>5/21/2017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5C2F7-830E-4165-945A-8E3348CF95C2}" type="slidenum">
              <a:rPr lang="en-US" smtClean="0"/>
              <a:t>‹#›</a:t>
            </a:fld>
            <a:endParaRPr lang="en-US"/>
          </a:p>
        </p:txBody>
      </p:sp>
    </p:spTree>
    <p:extLst>
      <p:ext uri="{BB962C8B-B14F-4D97-AF65-F5344CB8AC3E}">
        <p14:creationId xmlns:p14="http://schemas.microsoft.com/office/powerpoint/2010/main" val="147360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1</a:t>
            </a:fld>
            <a:endParaRPr lang="en-US"/>
          </a:p>
        </p:txBody>
      </p:sp>
    </p:spTree>
    <p:extLst>
      <p:ext uri="{BB962C8B-B14F-4D97-AF65-F5344CB8AC3E}">
        <p14:creationId xmlns:p14="http://schemas.microsoft.com/office/powerpoint/2010/main" val="98675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4463"/>
            <a:ext cx="5486400" cy="3086100"/>
          </a:xfrm>
        </p:spPr>
      </p:sp>
      <p:sp>
        <p:nvSpPr>
          <p:cNvPr id="3" name="Notes Placeholder 2"/>
          <p:cNvSpPr>
            <a:spLocks noGrp="1"/>
          </p:cNvSpPr>
          <p:nvPr>
            <p:ph type="body" idx="1"/>
          </p:nvPr>
        </p:nvSpPr>
        <p:spPr>
          <a:xfrm>
            <a:off x="358140" y="3283138"/>
            <a:ext cx="6245860" cy="5688142"/>
          </a:xfrm>
        </p:spPr>
        <p:txBody>
          <a:bodyPr/>
          <a:lstStyle/>
          <a:p>
            <a:r>
              <a:rPr lang="en-US" sz="900" b="1" i="1" kern="1200" dirty="0">
                <a:solidFill>
                  <a:schemeClr val="tx1"/>
                </a:solidFill>
                <a:effectLst/>
              </a:rPr>
              <a:t>1. Product and Materials: </a:t>
            </a:r>
            <a:r>
              <a:rPr lang="en-US" sz="900" kern="1200" dirty="0">
                <a:solidFill>
                  <a:schemeClr val="tx1"/>
                </a:solidFill>
                <a:effectLst/>
              </a:rPr>
              <a:t>Yes, this refers to the actual flowers AND includes:</a:t>
            </a:r>
          </a:p>
          <a:p>
            <a:pPr marL="171450" indent="-171450">
              <a:buFont typeface="Arial" panose="020B0604020202020204" pitchFamily="34" charset="0"/>
              <a:buChar char="•"/>
            </a:pPr>
            <a:r>
              <a:rPr lang="en-US" sz="900" kern="1200" dirty="0">
                <a:solidFill>
                  <a:schemeClr val="tx1"/>
                </a:solidFill>
                <a:effectLst/>
              </a:rPr>
              <a:t> </a:t>
            </a:r>
            <a:r>
              <a:rPr lang="en-US" sz="900" b="1" kern="1200" dirty="0">
                <a:solidFill>
                  <a:schemeClr val="tx1"/>
                </a:solidFill>
                <a:effectLst/>
              </a:rPr>
              <a:t>Pro</a:t>
            </a:r>
            <a:r>
              <a:rPr lang="en-US" sz="900" kern="1200" dirty="0">
                <a:solidFill>
                  <a:schemeClr val="tx1"/>
                </a:solidFill>
                <a:effectLst/>
              </a:rPr>
              <a:t> floral </a:t>
            </a:r>
            <a:r>
              <a:rPr lang="en-US" sz="900" b="1" kern="1200" dirty="0">
                <a:solidFill>
                  <a:schemeClr val="tx1"/>
                </a:solidFill>
                <a:effectLst/>
              </a:rPr>
              <a:t>chemicals</a:t>
            </a:r>
            <a:r>
              <a:rPr lang="en-US" sz="900" kern="1200" dirty="0">
                <a:solidFill>
                  <a:schemeClr val="tx1"/>
                </a:solidFill>
                <a:effectLst/>
              </a:rPr>
              <a:t>, </a:t>
            </a:r>
            <a:r>
              <a:rPr lang="en-US" sz="900" b="1" kern="1200" dirty="0">
                <a:solidFill>
                  <a:schemeClr val="tx1"/>
                </a:solidFill>
                <a:effectLst/>
              </a:rPr>
              <a:t>tools</a:t>
            </a:r>
            <a:r>
              <a:rPr lang="en-US" sz="900" kern="1200" dirty="0">
                <a:solidFill>
                  <a:schemeClr val="tx1"/>
                </a:solidFill>
                <a:effectLst/>
              </a:rPr>
              <a:t>, </a:t>
            </a:r>
            <a:r>
              <a:rPr lang="en-US" sz="900" b="1" kern="1200" dirty="0">
                <a:solidFill>
                  <a:schemeClr val="tx1"/>
                </a:solidFill>
                <a:effectLst/>
              </a:rPr>
              <a:t>vase rentals</a:t>
            </a:r>
            <a:r>
              <a:rPr lang="en-US" sz="900" kern="1200" dirty="0">
                <a:solidFill>
                  <a:schemeClr val="tx1"/>
                </a:solidFill>
                <a:effectLst/>
              </a:rPr>
              <a:t>, </a:t>
            </a:r>
            <a:r>
              <a:rPr lang="en-US" sz="900" dirty="0"/>
              <a:t>&amp;</a:t>
            </a:r>
            <a:r>
              <a:rPr lang="en-US" sz="900" kern="1200" dirty="0">
                <a:solidFill>
                  <a:schemeClr val="tx1"/>
                </a:solidFill>
                <a:effectLst/>
              </a:rPr>
              <a:t> production </a:t>
            </a:r>
            <a:r>
              <a:rPr lang="en-US" sz="900" b="1" kern="1200" dirty="0">
                <a:solidFill>
                  <a:schemeClr val="tx1"/>
                </a:solidFill>
                <a:effectLst/>
              </a:rPr>
              <a:t>equipment</a:t>
            </a:r>
            <a:r>
              <a:rPr lang="en-US" sz="900" kern="1200" dirty="0">
                <a:solidFill>
                  <a:schemeClr val="tx1"/>
                </a:solidFill>
                <a:effectLst/>
              </a:rPr>
              <a:t> (not including commercial Flower </a:t>
            </a:r>
            <a:r>
              <a:rPr lang="en-US" sz="900" b="1" kern="1200" dirty="0">
                <a:solidFill>
                  <a:schemeClr val="tx1"/>
                </a:solidFill>
                <a:effectLst/>
              </a:rPr>
              <a:t>Coolers</a:t>
            </a:r>
            <a:r>
              <a:rPr lang="en-US" sz="900" kern="1200" dirty="0">
                <a:solidFill>
                  <a:schemeClr val="tx1"/>
                </a:solidFill>
                <a:effectLst/>
              </a:rPr>
              <a:t>).  </a:t>
            </a:r>
          </a:p>
          <a:p>
            <a:pPr marL="171450" indent="-171450">
              <a:buFont typeface="Arial" panose="020B0604020202020204" pitchFamily="34" charset="0"/>
              <a:buChar char="•"/>
            </a:pPr>
            <a:r>
              <a:rPr lang="en-US" sz="900" kern="1200" dirty="0">
                <a:solidFill>
                  <a:schemeClr val="tx1"/>
                </a:solidFill>
                <a:effectLst/>
              </a:rPr>
              <a:t>Many of these materials are used in the </a:t>
            </a:r>
            <a:r>
              <a:rPr lang="en-US" sz="900" b="1" kern="1200" dirty="0">
                <a:solidFill>
                  <a:schemeClr val="tx1"/>
                </a:solidFill>
                <a:effectLst/>
              </a:rPr>
              <a:t>flower care </a:t>
            </a:r>
            <a:r>
              <a:rPr lang="en-US" sz="900" kern="1200" dirty="0">
                <a:solidFill>
                  <a:schemeClr val="tx1"/>
                </a:solidFill>
                <a:effectLst/>
              </a:rPr>
              <a:t>and </a:t>
            </a:r>
            <a:r>
              <a:rPr lang="en-US" sz="900" b="1" i="1" kern="1200" dirty="0">
                <a:solidFill>
                  <a:schemeClr val="tx1"/>
                </a:solidFill>
                <a:effectLst/>
              </a:rPr>
              <a:t>processing stages</a:t>
            </a:r>
            <a:r>
              <a:rPr lang="en-US" sz="900" kern="1200" dirty="0">
                <a:solidFill>
                  <a:schemeClr val="tx1"/>
                </a:solidFill>
                <a:effectLst/>
              </a:rPr>
              <a:t>.  </a:t>
            </a:r>
          </a:p>
          <a:p>
            <a:pPr marL="171450" indent="-171450">
              <a:buFont typeface="Arial" panose="020B0604020202020204" pitchFamily="34" charset="0"/>
              <a:buChar char="•"/>
            </a:pPr>
            <a:r>
              <a:rPr lang="en-US" sz="900" b="1" i="1" kern="1200" dirty="0">
                <a:solidFill>
                  <a:schemeClr val="tx1"/>
                </a:solidFill>
                <a:effectLst/>
              </a:rPr>
              <a:t>They are ALIVE</a:t>
            </a:r>
            <a:r>
              <a:rPr lang="en-US" sz="900" kern="1200" dirty="0">
                <a:solidFill>
                  <a:schemeClr val="tx1"/>
                </a:solidFill>
                <a:effectLst/>
              </a:rPr>
              <a:t>. I think of flowers as a "</a:t>
            </a:r>
            <a:r>
              <a:rPr lang="en-US" sz="900" i="1" kern="1200" dirty="0">
                <a:solidFill>
                  <a:schemeClr val="tx1"/>
                </a:solidFill>
                <a:effectLst/>
              </a:rPr>
              <a:t>living Art medium</a:t>
            </a:r>
            <a:r>
              <a:rPr lang="en-US" sz="900" kern="1200" dirty="0">
                <a:solidFill>
                  <a:schemeClr val="tx1"/>
                </a:solidFill>
                <a:effectLst/>
              </a:rPr>
              <a:t>" that beauty can quickly fade if they become sick or mistreated.  What happens if a supplier can't provide the right flowers, Customs damages them at airport, they pick-up a fungus or they are delayed in transit and die?  Your Florist finds solutions &amp; fixes it... plain and simple.</a:t>
            </a:r>
          </a:p>
          <a:p>
            <a:r>
              <a:rPr lang="en-US" sz="900" kern="1200" dirty="0">
                <a:solidFill>
                  <a:schemeClr val="tx1"/>
                </a:solidFill>
                <a:effectLst/>
              </a:rPr>
              <a:t> </a:t>
            </a:r>
          </a:p>
          <a:p>
            <a:r>
              <a:rPr lang="en-US" sz="900" b="1" i="1" kern="1200" dirty="0">
                <a:solidFill>
                  <a:schemeClr val="tx1"/>
                </a:solidFill>
                <a:effectLst/>
              </a:rPr>
              <a:t>2. Mass Production, Time, and Labor:</a:t>
            </a:r>
            <a:endParaRPr lang="en-US" sz="900" kern="1200" dirty="0">
              <a:solidFill>
                <a:schemeClr val="tx1"/>
              </a:solidFill>
              <a:effectLst/>
            </a:endParaRPr>
          </a:p>
          <a:p>
            <a:pPr marL="171450" indent="-171450">
              <a:buFont typeface="Arial" panose="020B0604020202020204" pitchFamily="34" charset="0"/>
              <a:buChar char="•"/>
            </a:pPr>
            <a:r>
              <a:rPr lang="en-US" sz="900" kern="1200" dirty="0">
                <a:solidFill>
                  <a:schemeClr val="tx1"/>
                </a:solidFill>
                <a:effectLst/>
              </a:rPr>
              <a:t>Prepping flowers &amp; making dozens of custom designs (bouquets, boutonnieres, corsages, arrangement</a:t>
            </a:r>
            <a:r>
              <a:rPr lang="en-US" sz="900" dirty="0"/>
              <a:t>)</a:t>
            </a:r>
            <a:r>
              <a:rPr lang="en-US" sz="900" kern="1200" dirty="0">
                <a:solidFill>
                  <a:schemeClr val="tx1"/>
                </a:solidFill>
                <a:effectLst/>
              </a:rPr>
              <a:t> for a </a:t>
            </a:r>
            <a:r>
              <a:rPr lang="en-US" sz="900" b="1" kern="1200" dirty="0">
                <a:solidFill>
                  <a:schemeClr val="tx1"/>
                </a:solidFill>
                <a:effectLst/>
              </a:rPr>
              <a:t>designated production schedule </a:t>
            </a:r>
            <a:r>
              <a:rPr lang="en-US" sz="900" kern="1200" dirty="0">
                <a:solidFill>
                  <a:schemeClr val="tx1"/>
                </a:solidFill>
                <a:effectLst/>
              </a:rPr>
              <a:t>is very </a:t>
            </a:r>
            <a:r>
              <a:rPr lang="en-US" sz="900" b="1" kern="1200" dirty="0">
                <a:solidFill>
                  <a:schemeClr val="tx1"/>
                </a:solidFill>
                <a:effectLst/>
              </a:rPr>
              <a:t>different</a:t>
            </a:r>
            <a:r>
              <a:rPr lang="en-US" sz="900" kern="1200" dirty="0">
                <a:solidFill>
                  <a:schemeClr val="tx1"/>
                </a:solidFill>
                <a:effectLst/>
              </a:rPr>
              <a:t> </a:t>
            </a:r>
            <a:r>
              <a:rPr lang="en-US" sz="900" b="1" kern="1200" dirty="0">
                <a:solidFill>
                  <a:schemeClr val="tx1"/>
                </a:solidFill>
                <a:effectLst/>
              </a:rPr>
              <a:t>from</a:t>
            </a:r>
            <a:r>
              <a:rPr lang="en-US" sz="900" kern="1200" dirty="0">
                <a:solidFill>
                  <a:schemeClr val="tx1"/>
                </a:solidFill>
                <a:effectLst/>
              </a:rPr>
              <a:t> making </a:t>
            </a:r>
            <a:r>
              <a:rPr lang="en-US" sz="900" b="1" kern="1200" dirty="0">
                <a:solidFill>
                  <a:schemeClr val="tx1"/>
                </a:solidFill>
                <a:effectLst/>
              </a:rPr>
              <a:t>a single design order</a:t>
            </a:r>
            <a:r>
              <a:rPr lang="en-US" sz="900" kern="1200" dirty="0">
                <a:solidFill>
                  <a:schemeClr val="tx1"/>
                </a:solidFill>
                <a:effectLst/>
              </a:rPr>
              <a:t>.  </a:t>
            </a:r>
          </a:p>
          <a:p>
            <a:pPr marL="171450" indent="-171450">
              <a:buFont typeface="Arial" panose="020B0604020202020204" pitchFamily="34" charset="0"/>
              <a:buChar char="•"/>
            </a:pPr>
            <a:r>
              <a:rPr lang="en-US" sz="900" kern="1200" dirty="0">
                <a:solidFill>
                  <a:schemeClr val="tx1"/>
                </a:solidFill>
                <a:effectLst/>
              </a:rPr>
              <a:t>Many </a:t>
            </a:r>
            <a:r>
              <a:rPr lang="en-US" sz="900" b="1" kern="1200" dirty="0">
                <a:solidFill>
                  <a:schemeClr val="tx1"/>
                </a:solidFill>
                <a:effectLst/>
              </a:rPr>
              <a:t>Florists</a:t>
            </a:r>
            <a:r>
              <a:rPr lang="en-US" sz="900" kern="1200" dirty="0">
                <a:solidFill>
                  <a:schemeClr val="tx1"/>
                </a:solidFill>
                <a:effectLst/>
              </a:rPr>
              <a:t> </a:t>
            </a:r>
            <a:r>
              <a:rPr lang="en-US" sz="900" b="1" kern="1200" dirty="0">
                <a:solidFill>
                  <a:schemeClr val="tx1"/>
                </a:solidFill>
                <a:effectLst/>
              </a:rPr>
              <a:t>are professional trained</a:t>
            </a:r>
            <a:r>
              <a:rPr lang="en-US" sz="900" kern="1200" dirty="0">
                <a:solidFill>
                  <a:schemeClr val="tx1"/>
                </a:solidFill>
                <a:effectLst/>
              </a:rPr>
              <a:t> </a:t>
            </a:r>
            <a:r>
              <a:rPr lang="en-US" sz="900" dirty="0"/>
              <a:t>o</a:t>
            </a:r>
            <a:r>
              <a:rPr lang="en-US" sz="900" kern="1200" dirty="0">
                <a:solidFill>
                  <a:schemeClr val="tx1"/>
                </a:solidFill>
                <a:effectLst/>
              </a:rPr>
              <a:t>r </a:t>
            </a:r>
            <a:r>
              <a:rPr lang="en-US" sz="900" b="1" kern="1200" dirty="0">
                <a:solidFill>
                  <a:schemeClr val="tx1"/>
                </a:solidFill>
                <a:effectLst/>
              </a:rPr>
              <a:t>years of experience </a:t>
            </a:r>
            <a:r>
              <a:rPr lang="en-US" sz="900" kern="1200" dirty="0">
                <a:solidFill>
                  <a:schemeClr val="tx1"/>
                </a:solidFill>
                <a:effectLst/>
              </a:rPr>
              <a:t>so they can </a:t>
            </a:r>
            <a:r>
              <a:rPr lang="en-US" sz="900" b="1" kern="1200" dirty="0">
                <a:solidFill>
                  <a:schemeClr val="tx1"/>
                </a:solidFill>
                <a:effectLst/>
              </a:rPr>
              <a:t>handle event production</a:t>
            </a:r>
          </a:p>
          <a:p>
            <a:pPr marL="171450" indent="-171450">
              <a:buFont typeface="Arial" panose="020B0604020202020204" pitchFamily="34" charset="0"/>
              <a:buChar char="•"/>
            </a:pPr>
            <a:r>
              <a:rPr lang="en-US" sz="900" kern="1200" dirty="0">
                <a:solidFill>
                  <a:schemeClr val="tx1"/>
                </a:solidFill>
                <a:effectLst/>
              </a:rPr>
              <a:t>There may be situation where they’ve other projects, events, or </a:t>
            </a:r>
            <a:r>
              <a:rPr lang="en-US" sz="900" dirty="0"/>
              <a:t>store </a:t>
            </a:r>
            <a:r>
              <a:rPr lang="en-US" sz="900" kern="1200" dirty="0">
                <a:solidFill>
                  <a:schemeClr val="tx1"/>
                </a:solidFill>
                <a:effectLst/>
              </a:rPr>
              <a:t>operations with daily walk-in customers and they may </a:t>
            </a:r>
            <a:r>
              <a:rPr lang="en-US" sz="900" b="1" kern="1200" dirty="0">
                <a:solidFill>
                  <a:schemeClr val="tx1"/>
                </a:solidFill>
                <a:effectLst/>
              </a:rPr>
              <a:t>bring in the proper additional staffing </a:t>
            </a:r>
            <a:r>
              <a:rPr lang="en-US" sz="900" kern="1200" dirty="0">
                <a:solidFill>
                  <a:schemeClr val="tx1"/>
                </a:solidFill>
                <a:effectLst/>
              </a:rPr>
              <a:t>- essential for producing designs for your event.</a:t>
            </a:r>
          </a:p>
          <a:p>
            <a:pPr marL="171450" indent="-171450">
              <a:buFont typeface="Arial" panose="020B0604020202020204" pitchFamily="34" charset="0"/>
              <a:buChar char="•"/>
            </a:pPr>
            <a:r>
              <a:rPr lang="en-US" sz="900" dirty="0"/>
              <a:t>BOTTOM LINE: Depending on the style, size and materials it could take anywhere from </a:t>
            </a:r>
            <a:r>
              <a:rPr lang="en-US" sz="900" b="1" dirty="0"/>
              <a:t>30 minutes to 2 hours </a:t>
            </a:r>
            <a:r>
              <a:rPr lang="en-US" sz="900" dirty="0"/>
              <a:t>to create </a:t>
            </a:r>
            <a:r>
              <a:rPr lang="en-US" sz="900" b="1" dirty="0"/>
              <a:t>BRIDAL bouquet</a:t>
            </a:r>
            <a:r>
              <a:rPr lang="en-US" sz="900" dirty="0"/>
              <a:t>. Ex: </a:t>
            </a:r>
            <a:r>
              <a:rPr lang="en-US" sz="900" kern="1200" dirty="0">
                <a:solidFill>
                  <a:schemeClr val="tx1"/>
                </a:solidFill>
                <a:effectLst/>
              </a:rPr>
              <a:t>60 bride, Toss 30, 30 x 5 BM, 15 x 10 bouts, 20 x 4 = </a:t>
            </a:r>
            <a:r>
              <a:rPr lang="en-US" sz="900" b="1" kern="1200" dirty="0">
                <a:solidFill>
                  <a:schemeClr val="tx1"/>
                </a:solidFill>
                <a:effectLst/>
              </a:rPr>
              <a:t>7.8 hours </a:t>
            </a:r>
            <a:r>
              <a:rPr lang="en-US" sz="900" dirty="0"/>
              <a:t>Typical Florist or Designer can commit 40, 80, 200 hours or more (IN TIME) on developing and creating your bouquet</a:t>
            </a:r>
            <a:endParaRPr lang="en-US" sz="900" kern="1200" dirty="0">
              <a:solidFill>
                <a:schemeClr val="tx1"/>
              </a:solidFill>
              <a:effectLst/>
            </a:endParaRPr>
          </a:p>
          <a:p>
            <a:r>
              <a:rPr lang="en-US" sz="900" kern="1200" dirty="0">
                <a:solidFill>
                  <a:schemeClr val="tx1"/>
                </a:solidFill>
                <a:effectLst/>
              </a:rPr>
              <a:t> </a:t>
            </a:r>
          </a:p>
          <a:p>
            <a:r>
              <a:rPr lang="en-US" sz="900" b="1" i="1" kern="1200" dirty="0">
                <a:solidFill>
                  <a:schemeClr val="tx1"/>
                </a:solidFill>
                <a:effectLst/>
              </a:rPr>
              <a:t>3. Storage and Transportation:</a:t>
            </a:r>
            <a:endParaRPr lang="en-US" sz="900" kern="1200" dirty="0">
              <a:solidFill>
                <a:schemeClr val="tx1"/>
              </a:solidFill>
              <a:effectLst/>
            </a:endParaRPr>
          </a:p>
          <a:p>
            <a:pPr marL="171450" indent="-171450">
              <a:buFont typeface="Arial" panose="020B0604020202020204" pitchFamily="34" charset="0"/>
              <a:buChar char="•"/>
            </a:pPr>
            <a:r>
              <a:rPr lang="en-US" sz="900" kern="1200" dirty="0">
                <a:solidFill>
                  <a:schemeClr val="tx1"/>
                </a:solidFill>
                <a:effectLst/>
              </a:rPr>
              <a:t>After those flowers arrive, are processed or placed into lovely designs they’ll need to be properly stored (typically in cool, control temperature environments) and then transported.  </a:t>
            </a:r>
          </a:p>
          <a:p>
            <a:pPr marL="171450" indent="-171450">
              <a:buFont typeface="Arial" panose="020B0604020202020204" pitchFamily="34" charset="0"/>
              <a:buChar char="•"/>
            </a:pPr>
            <a:r>
              <a:rPr lang="en-US" sz="900" kern="1200" dirty="0">
                <a:solidFill>
                  <a:schemeClr val="tx1"/>
                </a:solidFill>
                <a:effectLst/>
              </a:rPr>
              <a:t>Events involve </a:t>
            </a:r>
            <a:r>
              <a:rPr lang="en-US" sz="900" b="1" kern="1200" dirty="0">
                <a:solidFill>
                  <a:schemeClr val="tx1"/>
                </a:solidFill>
                <a:effectLst/>
              </a:rPr>
              <a:t>timelines</a:t>
            </a:r>
            <a:r>
              <a:rPr lang="en-US" sz="900" kern="1200" dirty="0">
                <a:solidFill>
                  <a:schemeClr val="tx1"/>
                </a:solidFill>
                <a:effectLst/>
              </a:rPr>
              <a:t>, </a:t>
            </a:r>
            <a:r>
              <a:rPr lang="en-US" sz="900" b="1" kern="1200" dirty="0">
                <a:solidFill>
                  <a:schemeClr val="tx1"/>
                </a:solidFill>
                <a:effectLst/>
              </a:rPr>
              <a:t>scheduling</a:t>
            </a:r>
            <a:r>
              <a:rPr lang="en-US" sz="900" kern="1200" dirty="0">
                <a:solidFill>
                  <a:schemeClr val="tx1"/>
                </a:solidFill>
                <a:effectLst/>
              </a:rPr>
              <a:t>, and </a:t>
            </a:r>
            <a:r>
              <a:rPr lang="en-US" sz="900" b="1" kern="1200" dirty="0">
                <a:solidFill>
                  <a:schemeClr val="tx1"/>
                </a:solidFill>
                <a:effectLst/>
              </a:rPr>
              <a:t>delivery</a:t>
            </a:r>
            <a:r>
              <a:rPr lang="en-US" sz="900" kern="1200" dirty="0">
                <a:solidFill>
                  <a:schemeClr val="tx1"/>
                </a:solidFill>
                <a:effectLst/>
              </a:rPr>
              <a:t> </a:t>
            </a:r>
            <a:r>
              <a:rPr lang="en-US" sz="900" dirty="0"/>
              <a:t>(</a:t>
            </a:r>
            <a:r>
              <a:rPr lang="en-US" sz="900" b="1" dirty="0"/>
              <a:t>possibly</a:t>
            </a:r>
            <a:r>
              <a:rPr lang="en-US" sz="900" b="1" kern="1200" dirty="0">
                <a:solidFill>
                  <a:schemeClr val="tx1"/>
                </a:solidFill>
                <a:effectLst/>
              </a:rPr>
              <a:t> multiple locations</a:t>
            </a:r>
            <a:r>
              <a:rPr lang="en-US" sz="900" kern="1200" dirty="0">
                <a:solidFill>
                  <a:schemeClr val="tx1"/>
                </a:solidFill>
                <a:effectLst/>
              </a:rPr>
              <a:t>); bouquets to the Bride's &amp;</a:t>
            </a:r>
            <a:r>
              <a:rPr lang="en-US" sz="900" dirty="0"/>
              <a:t> BM’s</a:t>
            </a:r>
            <a:r>
              <a:rPr lang="en-US" sz="900" kern="1200" dirty="0">
                <a:solidFill>
                  <a:schemeClr val="tx1"/>
                </a:solidFill>
                <a:effectLst/>
              </a:rPr>
              <a:t> location, boutonnieres to the Groom's </a:t>
            </a:r>
            <a:r>
              <a:rPr lang="en-US" sz="900" dirty="0"/>
              <a:t>&amp;</a:t>
            </a:r>
            <a:r>
              <a:rPr lang="en-US" sz="900" kern="1200" dirty="0">
                <a:solidFill>
                  <a:schemeClr val="tx1"/>
                </a:solidFill>
                <a:effectLst/>
              </a:rPr>
              <a:t> GM's location, flowers &amp; decor at ceremony site, reception site, etc.</a:t>
            </a:r>
          </a:p>
          <a:p>
            <a:r>
              <a:rPr lang="en-US" sz="900" kern="1200" dirty="0">
                <a:solidFill>
                  <a:schemeClr val="tx1"/>
                </a:solidFill>
                <a:effectLst/>
              </a:rPr>
              <a:t> </a:t>
            </a:r>
          </a:p>
          <a:p>
            <a:r>
              <a:rPr lang="en-US" sz="900" b="1" i="1" kern="1200" dirty="0">
                <a:solidFill>
                  <a:schemeClr val="tx1"/>
                </a:solidFill>
                <a:effectLst/>
              </a:rPr>
              <a:t>4. Installation:</a:t>
            </a:r>
            <a:endParaRPr lang="en-US" sz="900" kern="1200" dirty="0">
              <a:solidFill>
                <a:schemeClr val="tx1"/>
              </a:solidFill>
              <a:effectLst/>
            </a:endParaRPr>
          </a:p>
          <a:p>
            <a:pPr marL="171450" indent="-171450">
              <a:buFont typeface="Arial" panose="020B0604020202020204" pitchFamily="34" charset="0"/>
              <a:buChar char="•"/>
            </a:pPr>
            <a:r>
              <a:rPr lang="en-US" sz="900" kern="1200" dirty="0">
                <a:solidFill>
                  <a:schemeClr val="tx1"/>
                </a:solidFill>
                <a:effectLst/>
              </a:rPr>
              <a:t>Then, once delivered (depending on how elaborate) rentals </a:t>
            </a:r>
            <a:r>
              <a:rPr lang="en-US" sz="900" dirty="0"/>
              <a:t>&amp;</a:t>
            </a:r>
            <a:r>
              <a:rPr lang="en-US" sz="900" kern="1200" dirty="0">
                <a:solidFill>
                  <a:schemeClr val="tx1"/>
                </a:solidFill>
                <a:effectLst/>
              </a:rPr>
              <a:t> floral design may need to be assembled on-site or set-up on alters, pews, hallways, guest tables, cake tables, etc.  </a:t>
            </a:r>
          </a:p>
          <a:p>
            <a:pPr marL="171450" indent="-171450">
              <a:buFont typeface="Arial" panose="020B0604020202020204" pitchFamily="34" charset="0"/>
              <a:buChar char="•"/>
            </a:pPr>
            <a:r>
              <a:rPr lang="en-US" sz="900" kern="1200" dirty="0">
                <a:solidFill>
                  <a:schemeClr val="tx1"/>
                </a:solidFill>
                <a:effectLst/>
              </a:rPr>
              <a:t>Later the florist &amp; their staff will work with the venue(s) to schedule their breakdown and removal.  </a:t>
            </a:r>
          </a:p>
          <a:p>
            <a:r>
              <a:rPr lang="en-US" sz="900" kern="1200" dirty="0">
                <a:solidFill>
                  <a:schemeClr val="tx1"/>
                </a:solidFill>
                <a:effectLst/>
              </a:rPr>
              <a:t> </a:t>
            </a:r>
          </a:p>
          <a:p>
            <a:r>
              <a:rPr lang="en-US" sz="900" b="1" i="1" kern="1200" dirty="0">
                <a:solidFill>
                  <a:schemeClr val="tx1"/>
                </a:solidFill>
                <a:effectLst/>
              </a:rPr>
              <a:t>5. A professional - Hobby vs. Job:</a:t>
            </a:r>
            <a:endParaRPr lang="en-US" sz="900" kern="1200" dirty="0">
              <a:solidFill>
                <a:schemeClr val="tx1"/>
              </a:solidFill>
              <a:effectLst/>
            </a:endParaRPr>
          </a:p>
          <a:p>
            <a:pPr marL="171450" indent="-171450">
              <a:buFont typeface="Arial" panose="020B0604020202020204" pitchFamily="34" charset="0"/>
              <a:buChar char="•"/>
            </a:pPr>
            <a:r>
              <a:rPr lang="en-US" sz="900" dirty="0"/>
              <a:t>I’m are extremely </a:t>
            </a:r>
            <a:r>
              <a:rPr lang="en-US" sz="900" b="1" dirty="0"/>
              <a:t>blessed to love what we do </a:t>
            </a:r>
            <a:r>
              <a:rPr lang="en-US" sz="900" dirty="0"/>
              <a:t>and do what we love - </a:t>
            </a:r>
            <a:r>
              <a:rPr lang="en-US" sz="900" b="1" dirty="0"/>
              <a:t>but we’re not here by accident</a:t>
            </a:r>
            <a:r>
              <a:rPr lang="en-US" sz="900" dirty="0"/>
              <a:t>.  </a:t>
            </a:r>
          </a:p>
          <a:p>
            <a:pPr marL="171450" indent="-171450">
              <a:buFont typeface="Arial" panose="020B0604020202020204" pitchFamily="34" charset="0"/>
              <a:buChar char="•"/>
            </a:pPr>
            <a:r>
              <a:rPr lang="en-US" sz="900" dirty="0"/>
              <a:t>I’ve had </a:t>
            </a:r>
            <a:r>
              <a:rPr lang="en-US" sz="900" b="1" dirty="0"/>
              <a:t>a long career in Art, Entertain, Tourism, Telecom &amp; Marketing B4 </a:t>
            </a:r>
            <a:r>
              <a:rPr lang="en-US" sz="900" dirty="0"/>
              <a:t>I committed to </a:t>
            </a:r>
            <a:r>
              <a:rPr lang="en-US" sz="900" b="1" dirty="0"/>
              <a:t>this</a:t>
            </a:r>
            <a:r>
              <a:rPr lang="en-US" sz="900" dirty="0"/>
              <a:t> work.  </a:t>
            </a:r>
          </a:p>
          <a:p>
            <a:pPr marL="171450" indent="-171450">
              <a:buFont typeface="Arial" panose="020B0604020202020204" pitchFamily="34" charset="0"/>
              <a:buChar char="•"/>
            </a:pPr>
            <a:r>
              <a:rPr lang="en-US" sz="900" dirty="0"/>
              <a:t>Me and (others like me) have </a:t>
            </a:r>
            <a:r>
              <a:rPr lang="en-US" sz="900" b="1" dirty="0"/>
              <a:t>dedicated 100s of </a:t>
            </a:r>
            <a:r>
              <a:rPr lang="en-US" sz="900" b="1" dirty="0" err="1"/>
              <a:t>hrs</a:t>
            </a:r>
            <a:r>
              <a:rPr lang="en-US" sz="900" b="1" dirty="0"/>
              <a:t> </a:t>
            </a:r>
            <a:r>
              <a:rPr lang="en-US" sz="900" dirty="0"/>
              <a:t>of </a:t>
            </a:r>
            <a:r>
              <a:rPr lang="en-US" sz="900" b="1" dirty="0"/>
              <a:t>study</a:t>
            </a:r>
            <a:r>
              <a:rPr lang="en-US" sz="900" dirty="0"/>
              <a:t>, </a:t>
            </a:r>
            <a:r>
              <a:rPr lang="en-US" sz="900" b="1" dirty="0"/>
              <a:t>training</a:t>
            </a:r>
            <a:r>
              <a:rPr lang="en-US" sz="900" dirty="0"/>
              <a:t>, and </a:t>
            </a:r>
            <a:r>
              <a:rPr lang="en-US" sz="900" b="1" dirty="0"/>
              <a:t>experience</a:t>
            </a:r>
            <a:r>
              <a:rPr lang="en-US" sz="900" dirty="0"/>
              <a:t> to our </a:t>
            </a:r>
            <a:r>
              <a:rPr lang="en-US" sz="900" b="1" dirty="0"/>
              <a:t>craft, skills &amp; knowledge</a:t>
            </a:r>
            <a:r>
              <a:rPr lang="en-US" sz="900" dirty="0"/>
              <a:t>.  </a:t>
            </a:r>
          </a:p>
          <a:p>
            <a:pPr marL="171450" indent="-171450">
              <a:buFont typeface="Arial" panose="020B0604020202020204" pitchFamily="34" charset="0"/>
              <a:buChar char="•"/>
            </a:pPr>
            <a:r>
              <a:rPr lang="en-US" sz="900" b="1" dirty="0"/>
              <a:t>I value each of our Clients</a:t>
            </a:r>
            <a:r>
              <a:rPr lang="en-US" sz="900" dirty="0"/>
              <a:t>.  Their events are </a:t>
            </a:r>
            <a:r>
              <a:rPr lang="en-US" sz="900" b="1" dirty="0"/>
              <a:t>immensely important me</a:t>
            </a:r>
            <a:r>
              <a:rPr lang="en-US" sz="900" dirty="0"/>
              <a:t>. I understand what </a:t>
            </a:r>
            <a:r>
              <a:rPr lang="en-US" sz="900" b="1" dirty="0"/>
              <a:t>this is (a moment they may never relive again</a:t>
            </a:r>
            <a:r>
              <a:rPr lang="en-US" sz="900" dirty="0"/>
              <a:t>) means to them.  </a:t>
            </a:r>
          </a:p>
          <a:p>
            <a:pPr marL="171450" indent="-171450">
              <a:buFont typeface="Arial" panose="020B0604020202020204" pitchFamily="34" charset="0"/>
              <a:buChar char="•"/>
            </a:pPr>
            <a:r>
              <a:rPr lang="en-US" sz="900" dirty="0"/>
              <a:t>That scene of </a:t>
            </a:r>
            <a:r>
              <a:rPr lang="en-US" sz="900" b="1" dirty="0"/>
              <a:t>importance is why they hired a Pro</a:t>
            </a:r>
            <a:r>
              <a:rPr lang="en-US" sz="900" dirty="0"/>
              <a:t>.  </a:t>
            </a:r>
            <a:r>
              <a:rPr lang="en-US" sz="900" b="1" dirty="0"/>
              <a:t>I AM A PRO</a:t>
            </a:r>
            <a:r>
              <a:rPr lang="en-US" sz="900" dirty="0"/>
              <a:t>… </a:t>
            </a:r>
            <a:r>
              <a:rPr lang="en-US" sz="900" b="1" dirty="0"/>
              <a:t>this is my job </a:t>
            </a:r>
            <a:r>
              <a:rPr lang="en-US" sz="900" dirty="0"/>
              <a:t>… I </a:t>
            </a:r>
            <a:r>
              <a:rPr lang="en-US" sz="900" b="1" dirty="0"/>
              <a:t>love It </a:t>
            </a:r>
            <a:r>
              <a:rPr lang="en-US" sz="900" dirty="0"/>
              <a:t>but it’s </a:t>
            </a:r>
            <a:r>
              <a:rPr lang="en-US" sz="900" b="1" dirty="0"/>
              <a:t>STIL my job</a:t>
            </a:r>
            <a:r>
              <a:rPr lang="en-US" sz="900" dirty="0"/>
              <a:t>. </a:t>
            </a:r>
          </a:p>
          <a:p>
            <a:pPr marL="171450" indent="-171450">
              <a:buFont typeface="Arial" panose="020B0604020202020204" pitchFamily="34" charset="0"/>
              <a:buChar char="•"/>
            </a:pPr>
            <a:r>
              <a:rPr lang="en-US" sz="900" dirty="0"/>
              <a:t> This is </a:t>
            </a:r>
            <a:r>
              <a:rPr lang="en-US" sz="900" b="1" dirty="0"/>
              <a:t>how</a:t>
            </a:r>
            <a:r>
              <a:rPr lang="en-US" sz="900" dirty="0"/>
              <a:t> we have chosen to </a:t>
            </a:r>
            <a:r>
              <a:rPr lang="en-US" sz="900" b="1" dirty="0"/>
              <a:t>make a living</a:t>
            </a:r>
            <a:r>
              <a:rPr lang="en-US" sz="900" dirty="0"/>
              <a:t>, </a:t>
            </a:r>
            <a:r>
              <a:rPr lang="en-US" sz="900" b="1" dirty="0"/>
              <a:t>pay</a:t>
            </a:r>
            <a:r>
              <a:rPr lang="en-US" sz="900" dirty="0"/>
              <a:t> my </a:t>
            </a:r>
            <a:r>
              <a:rPr lang="en-US" sz="900" b="1" dirty="0"/>
              <a:t>mortgage</a:t>
            </a:r>
            <a:r>
              <a:rPr lang="en-US" sz="900" dirty="0"/>
              <a:t>, </a:t>
            </a:r>
            <a:r>
              <a:rPr lang="en-US" sz="900" b="1" dirty="0"/>
              <a:t>feed family</a:t>
            </a:r>
            <a:r>
              <a:rPr lang="en-US" sz="900" dirty="0"/>
              <a:t>, </a:t>
            </a:r>
            <a:r>
              <a:rPr lang="en-US" sz="900" b="1" dirty="0"/>
              <a:t>pay</a:t>
            </a:r>
            <a:r>
              <a:rPr lang="en-US" sz="900" dirty="0"/>
              <a:t> our </a:t>
            </a:r>
            <a:r>
              <a:rPr lang="en-US" sz="900" b="1" dirty="0"/>
              <a:t>bills</a:t>
            </a:r>
            <a:r>
              <a:rPr lang="en-US" sz="900" dirty="0"/>
              <a:t>, etc.  </a:t>
            </a:r>
            <a:r>
              <a:rPr lang="en-US" sz="900" b="1" dirty="0"/>
              <a:t>We work hard </a:t>
            </a:r>
            <a:r>
              <a:rPr lang="en-US" sz="900" dirty="0"/>
              <a:t>AND expect to </a:t>
            </a:r>
            <a:r>
              <a:rPr lang="en-US" sz="900" b="1" dirty="0"/>
              <a:t>be paid for our time and hard work</a:t>
            </a:r>
            <a:r>
              <a:rPr lang="en-US" sz="900" dirty="0"/>
              <a:t>.  </a:t>
            </a:r>
          </a:p>
          <a:p>
            <a:pPr marL="171450" indent="-171450">
              <a:buFont typeface="Arial" panose="020B0604020202020204" pitchFamily="34" charset="0"/>
              <a:buChar char="•"/>
            </a:pPr>
            <a:r>
              <a:rPr lang="en-US" sz="900" dirty="0"/>
              <a:t>This is why some professional including a </a:t>
            </a:r>
            <a:r>
              <a:rPr lang="en-US" sz="900" b="1" dirty="0"/>
              <a:t>Design fee FOR</a:t>
            </a:r>
            <a:r>
              <a:rPr lang="en-US" sz="900" dirty="0"/>
              <a:t> design </a:t>
            </a:r>
            <a:r>
              <a:rPr lang="en-US" sz="900" b="1" dirty="0"/>
              <a:t>development</a:t>
            </a:r>
            <a:r>
              <a:rPr lang="en-US" sz="900" dirty="0"/>
              <a:t>, formula or </a:t>
            </a:r>
            <a:r>
              <a:rPr lang="en-US" sz="900" b="1" dirty="0"/>
              <a:t>receipt,</a:t>
            </a:r>
            <a:r>
              <a:rPr lang="en-US" sz="900" dirty="0"/>
              <a:t> </a:t>
            </a:r>
            <a:r>
              <a:rPr lang="en-US" sz="900" b="1" dirty="0"/>
              <a:t>calculations</a:t>
            </a:r>
            <a:r>
              <a:rPr lang="en-US" sz="900" dirty="0"/>
              <a:t>, </a:t>
            </a:r>
            <a:r>
              <a:rPr lang="en-US" sz="900" b="1" dirty="0"/>
              <a:t>consulting</a:t>
            </a:r>
            <a:r>
              <a:rPr lang="en-US" sz="900" dirty="0"/>
              <a:t>, </a:t>
            </a:r>
            <a:r>
              <a:rPr lang="en-US" sz="900" b="1" dirty="0"/>
              <a:t>budget management</a:t>
            </a:r>
            <a:r>
              <a:rPr lang="en-US" sz="900" dirty="0"/>
              <a:t>, </a:t>
            </a:r>
            <a:r>
              <a:rPr lang="en-US" sz="900" b="1" dirty="0"/>
              <a:t>sourcing</a:t>
            </a:r>
            <a:r>
              <a:rPr lang="en-US" sz="900" dirty="0"/>
              <a:t>, </a:t>
            </a:r>
            <a:r>
              <a:rPr lang="en-US" sz="900" b="1" dirty="0"/>
              <a:t>negotiating</a:t>
            </a:r>
            <a:r>
              <a:rPr lang="en-US" sz="900" dirty="0"/>
              <a:t> with </a:t>
            </a:r>
            <a:r>
              <a:rPr lang="en-US" sz="900" b="1" dirty="0"/>
              <a:t>suppliers to get the best product for your budget</a:t>
            </a:r>
            <a:r>
              <a:rPr lang="en-US" sz="900" dirty="0"/>
              <a:t>, </a:t>
            </a:r>
            <a:r>
              <a:rPr lang="en-US" sz="900" dirty="0" err="1"/>
              <a:t>etc</a:t>
            </a:r>
            <a:r>
              <a:rPr lang="en-US" sz="900" dirty="0"/>
              <a:t> </a:t>
            </a:r>
          </a:p>
          <a:p>
            <a:r>
              <a:rPr lang="en-US" sz="900" kern="1200" dirty="0">
                <a:solidFill>
                  <a:schemeClr val="tx1"/>
                </a:solidFill>
                <a:effectLst/>
              </a:rPr>
              <a:t> </a:t>
            </a:r>
          </a:p>
          <a:p>
            <a:r>
              <a:rPr lang="en-US" sz="900" b="1" kern="1200" dirty="0">
                <a:solidFill>
                  <a:schemeClr val="tx1"/>
                </a:solidFill>
                <a:effectLst/>
              </a:rPr>
              <a:t>*** BONUS REASON!  </a:t>
            </a:r>
            <a:endParaRPr lang="en-US" sz="900" kern="1200" dirty="0">
              <a:solidFill>
                <a:schemeClr val="tx1"/>
              </a:solidFill>
              <a:effectLst/>
            </a:endParaRPr>
          </a:p>
        </p:txBody>
      </p:sp>
      <p:sp>
        <p:nvSpPr>
          <p:cNvPr id="4" name="Slide Number Placeholder 3"/>
          <p:cNvSpPr>
            <a:spLocks noGrp="1"/>
          </p:cNvSpPr>
          <p:nvPr>
            <p:ph type="sldNum" sz="quarter" idx="10"/>
          </p:nvPr>
        </p:nvSpPr>
        <p:spPr/>
        <p:txBody>
          <a:bodyPr/>
          <a:lstStyle/>
          <a:p>
            <a:fld id="{8B05C2F7-830E-4165-945A-8E3348CF95C2}" type="slidenum">
              <a:rPr lang="en-US" smtClean="0"/>
              <a:t>10</a:t>
            </a:fld>
            <a:endParaRPr lang="en-US"/>
          </a:p>
        </p:txBody>
      </p:sp>
    </p:spTree>
    <p:extLst>
      <p:ext uri="{BB962C8B-B14F-4D97-AF65-F5344CB8AC3E}">
        <p14:creationId xmlns:p14="http://schemas.microsoft.com/office/powerpoint/2010/main" val="4280631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You’d be surprises as to how many couples don’t have or create an actual Floral Plan.  Think about it.  You have a menu plan- example, what appetizer are services, plated or, what food will be service, budget and cost, etc.  You have a plan for our music – what is type of prelude music will be played, will the groom have his own song or will all of the bridal party come out to the same thing, what is your 1</a:t>
            </a:r>
            <a:r>
              <a:rPr lang="en-US" sz="1000" kern="1200" baseline="30000" dirty="0">
                <a:solidFill>
                  <a:schemeClr val="tx1"/>
                </a:solidFill>
                <a:effectLst/>
                <a:latin typeface="+mn-lt"/>
                <a:ea typeface="+mn-ea"/>
                <a:cs typeface="+mn-cs"/>
              </a:rPr>
              <a:t>st</a:t>
            </a:r>
            <a:r>
              <a:rPr lang="en-US" sz="1000" kern="1200" dirty="0">
                <a:solidFill>
                  <a:schemeClr val="tx1"/>
                </a:solidFill>
                <a:effectLst/>
                <a:latin typeface="+mn-lt"/>
                <a:ea typeface="+mn-ea"/>
                <a:cs typeface="+mn-cs"/>
              </a:rPr>
              <a:t> dance song, will you go straight into a Father-daughter dance and what songs, </a:t>
            </a:r>
            <a:r>
              <a:rPr lang="en-US" sz="1000" kern="1200" dirty="0" err="1">
                <a:solidFill>
                  <a:schemeClr val="tx1"/>
                </a:solidFill>
                <a:effectLst/>
                <a:latin typeface="+mn-lt"/>
                <a:ea typeface="+mn-ea"/>
                <a:cs typeface="+mn-cs"/>
              </a:rPr>
              <a:t>etc</a:t>
            </a:r>
            <a:r>
              <a:rPr lang="en-US" sz="1000" kern="1200" dirty="0">
                <a:solidFill>
                  <a:schemeClr val="tx1"/>
                </a:solidFill>
                <a:effectLst/>
                <a:latin typeface="+mn-lt"/>
                <a:ea typeface="+mn-ea"/>
                <a:cs typeface="+mn-cs"/>
              </a:rPr>
              <a:t>?  You’re Floral Plan can be just as complex and, because it is static and consistent throughout the event, it can have a bigger impact than some people 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Cushion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What you want </a:t>
            </a:r>
            <a:r>
              <a:rPr lang="en-US" sz="1000" kern="1200" dirty="0">
                <a:solidFill>
                  <a:schemeClr val="tx1"/>
                </a:solidFill>
                <a:effectLst/>
                <a:latin typeface="+mn-lt"/>
                <a:ea typeface="+mn-ea"/>
                <a:cs typeface="+mn-cs"/>
              </a:rPr>
              <a:t>– Firstly, give yourself a cushion on the things you want the most. Consider this, on average, couples sped 50% to 100%+ more than they originally budget for when choosing good quality services and products:</a:t>
            </a:r>
          </a:p>
          <a:p>
            <a:pPr lvl="2"/>
            <a:r>
              <a:rPr lang="en-US" sz="1000" kern="1200" dirty="0">
                <a:solidFill>
                  <a:schemeClr val="tx1"/>
                </a:solidFill>
                <a:effectLst/>
                <a:latin typeface="+mn-lt"/>
                <a:ea typeface="+mn-ea"/>
                <a:cs typeface="+mn-cs"/>
              </a:rPr>
              <a:t>well-experienced professionals</a:t>
            </a:r>
          </a:p>
          <a:p>
            <a:pPr lvl="2"/>
            <a:r>
              <a:rPr lang="en-US" sz="1000" kern="1200" dirty="0">
                <a:solidFill>
                  <a:schemeClr val="tx1"/>
                </a:solidFill>
                <a:effectLst/>
                <a:latin typeface="+mn-lt"/>
                <a:ea typeface="+mn-ea"/>
                <a:cs typeface="+mn-cs"/>
              </a:rPr>
              <a:t>designer dress labels</a:t>
            </a:r>
          </a:p>
          <a:p>
            <a:pPr lvl="2"/>
            <a:r>
              <a:rPr lang="en-US" sz="1000" kern="1200" dirty="0">
                <a:solidFill>
                  <a:schemeClr val="tx1"/>
                </a:solidFill>
                <a:effectLst/>
                <a:latin typeface="+mn-lt"/>
                <a:ea typeface="+mn-ea"/>
                <a:cs typeface="+mn-cs"/>
              </a:rPr>
              <a:t>popular event locations</a:t>
            </a:r>
          </a:p>
          <a:p>
            <a:pPr lvl="2"/>
            <a:r>
              <a:rPr lang="en-US" sz="1000" kern="1200" dirty="0">
                <a:solidFill>
                  <a:schemeClr val="tx1"/>
                </a:solidFill>
                <a:effectLst/>
                <a:latin typeface="+mn-lt"/>
                <a:ea typeface="+mn-ea"/>
                <a:cs typeface="+mn-cs"/>
              </a:rPr>
              <a:t>unique or custom products and services. </a:t>
            </a:r>
          </a:p>
          <a:p>
            <a:r>
              <a:rPr lang="en-US" sz="1000" kern="1200" dirty="0">
                <a:solidFill>
                  <a:schemeClr val="tx1"/>
                </a:solidFill>
                <a:effectLst/>
                <a:latin typeface="+mn-lt"/>
                <a:ea typeface="+mn-ea"/>
                <a:cs typeface="+mn-cs"/>
              </a:rPr>
              <a:t>(So, investigate ALL options as early as possible &amp; choose products/services that best meet your needs.)</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Production</a:t>
            </a:r>
            <a:r>
              <a:rPr lang="en-US" sz="1000" b="1" kern="1200" baseline="0" dirty="0">
                <a:solidFill>
                  <a:schemeClr val="tx1"/>
                </a:solidFill>
                <a:effectLst/>
                <a:latin typeface="+mn-lt"/>
                <a:ea typeface="+mn-ea"/>
                <a:cs typeface="+mn-cs"/>
              </a:rPr>
              <a:t> fees </a:t>
            </a:r>
            <a:r>
              <a:rPr lang="en-US" sz="1000" kern="1200" baseline="0" dirty="0">
                <a:solidFill>
                  <a:schemeClr val="tx1"/>
                </a:solidFill>
                <a:effectLst/>
                <a:latin typeface="+mn-lt"/>
                <a:ea typeface="+mn-ea"/>
                <a:cs typeface="+mn-cs"/>
              </a:rPr>
              <a:t>like designer, staffing, delivery, cleaning, etc.</a:t>
            </a:r>
          </a:p>
          <a:p>
            <a:endParaRPr lang="en-US" sz="1000" kern="1200" baseline="0" dirty="0">
              <a:solidFill>
                <a:schemeClr val="tx1"/>
              </a:solidFill>
              <a:effectLst/>
              <a:latin typeface="+mn-lt"/>
              <a:ea typeface="+mn-ea"/>
              <a:cs typeface="+mn-cs"/>
            </a:endParaRPr>
          </a:p>
          <a:p>
            <a:r>
              <a:rPr lang="en-US" sz="1000" b="1" kern="1200" baseline="0" dirty="0">
                <a:solidFill>
                  <a:schemeClr val="tx1"/>
                </a:solidFill>
                <a:effectLst/>
                <a:latin typeface="+mn-lt"/>
                <a:ea typeface="+mn-ea"/>
                <a:cs typeface="+mn-cs"/>
              </a:rPr>
              <a:t>Last minute Changes: </a:t>
            </a:r>
            <a:r>
              <a:rPr lang="en-US" sz="1000" kern="1200" baseline="0" dirty="0">
                <a:solidFill>
                  <a:schemeClr val="tx1"/>
                </a:solidFill>
                <a:effectLst/>
                <a:latin typeface="+mn-lt"/>
                <a:ea typeface="+mn-ea"/>
                <a:cs typeface="+mn-cs"/>
              </a:rPr>
              <a:t>Additional Guests, Bridal party members, </a:t>
            </a:r>
            <a:r>
              <a:rPr lang="en-US" sz="1000" kern="1200" baseline="0" dirty="0" err="1">
                <a:solidFill>
                  <a:schemeClr val="tx1"/>
                </a:solidFill>
                <a:effectLst/>
                <a:latin typeface="+mn-lt"/>
                <a:ea typeface="+mn-ea"/>
                <a:cs typeface="+mn-cs"/>
              </a:rPr>
              <a:t>etc</a:t>
            </a:r>
            <a:endParaRPr lang="en-US" sz="1000" kern="1200" baseline="0" dirty="0">
              <a:solidFill>
                <a:schemeClr val="tx1"/>
              </a:solidFill>
              <a:effectLst/>
              <a:latin typeface="+mn-lt"/>
              <a:ea typeface="+mn-ea"/>
              <a:cs typeface="+mn-cs"/>
            </a:endParaRPr>
          </a:p>
          <a:p>
            <a:endParaRPr lang="en-US" sz="1000" kern="1200" baseline="0" dirty="0">
              <a:solidFill>
                <a:schemeClr val="tx1"/>
              </a:solidFill>
              <a:effectLst/>
              <a:latin typeface="+mn-lt"/>
              <a:ea typeface="+mn-ea"/>
              <a:cs typeface="+mn-cs"/>
            </a:endParaRPr>
          </a:p>
          <a:p>
            <a:r>
              <a:rPr lang="en-US" sz="1000" kern="1200" baseline="0" dirty="0">
                <a:solidFill>
                  <a:schemeClr val="tx1"/>
                </a:solidFill>
                <a:effectLst/>
                <a:latin typeface="+mn-lt"/>
                <a:ea typeface="+mn-ea"/>
                <a:cs typeface="+mn-cs"/>
              </a:rPr>
              <a:t>*</a:t>
            </a:r>
            <a:r>
              <a:rPr lang="en-US" sz="1000" b="1" kern="1200" baseline="0" dirty="0">
                <a:solidFill>
                  <a:schemeClr val="tx1"/>
                </a:solidFill>
                <a:effectLst/>
                <a:latin typeface="+mn-lt"/>
                <a:ea typeface="+mn-ea"/>
                <a:cs typeface="+mn-cs"/>
              </a:rPr>
              <a:t>Note</a:t>
            </a:r>
            <a:r>
              <a:rPr lang="en-US" sz="1000" kern="1200" baseline="0" dirty="0">
                <a:solidFill>
                  <a:schemeClr val="tx1"/>
                </a:solidFill>
                <a:effectLst/>
                <a:latin typeface="+mn-lt"/>
                <a:ea typeface="+mn-ea"/>
                <a:cs typeface="+mn-cs"/>
              </a:rPr>
              <a:t>: Most florist have a “Minimum commitment or investment” in their contract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B05C2F7-830E-4165-945A-8E3348CF95C2}" type="slidenum">
              <a:rPr lang="en-US" smtClean="0"/>
              <a:t>11</a:t>
            </a:fld>
            <a:endParaRPr lang="en-US"/>
          </a:p>
        </p:txBody>
      </p:sp>
    </p:spTree>
    <p:extLst>
      <p:ext uri="{BB962C8B-B14F-4D97-AF65-F5344CB8AC3E}">
        <p14:creationId xmlns:p14="http://schemas.microsoft.com/office/powerpoint/2010/main" val="3234069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5920" y="4400550"/>
            <a:ext cx="6309360" cy="3600450"/>
          </a:xfrm>
        </p:spPr>
        <p:txBody>
          <a:bodyPr/>
          <a:lstStyle/>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Determine you designed look</a:t>
            </a:r>
            <a:endParaRPr lang="en-US"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a:solidFill>
                  <a:schemeClr val="tx1"/>
                </a:solidFill>
                <a:effectLst/>
              </a:rPr>
              <a:t>If the look of your wedding is not as important</a:t>
            </a:r>
            <a:r>
              <a:rPr lang="en-US" sz="1000" kern="1200" baseline="0" dirty="0">
                <a:solidFill>
                  <a:schemeClr val="tx1"/>
                </a:solidFill>
                <a:effectLst/>
              </a:rPr>
              <a:t> to you with a</a:t>
            </a:r>
            <a:r>
              <a:rPr lang="en-US" sz="1000" kern="1200" dirty="0">
                <a:solidFill>
                  <a:schemeClr val="tx1"/>
                </a:solidFill>
                <a:effectLst/>
              </a:rPr>
              <a:t> sparse, basic, or DIY look - </a:t>
            </a:r>
            <a:r>
              <a:rPr lang="en-US" sz="1000" b="1" kern="1200" dirty="0">
                <a:solidFill>
                  <a:schemeClr val="tx1"/>
                </a:solidFill>
                <a:effectLst/>
              </a:rPr>
              <a:t>Flowers: 8-10 percent</a:t>
            </a:r>
          </a:p>
          <a:p>
            <a:pPr lvl="0"/>
            <a:r>
              <a:rPr lang="en-US" sz="1000" b="1" dirty="0"/>
              <a:t>NOTE: </a:t>
            </a:r>
            <a:r>
              <a:rPr lang="en-US" sz="1000" dirty="0"/>
              <a:t>Simple personal flowers by professional and client doing DIY projects</a:t>
            </a:r>
          </a:p>
          <a:p>
            <a:pPr marL="0" indent="0">
              <a:buFont typeface="Arial" panose="020B0604020202020204" pitchFamily="34" charset="0"/>
              <a:buNone/>
            </a:pPr>
            <a:endParaRPr lang="en-US" sz="1000" kern="1200" dirty="0">
              <a:solidFill>
                <a:schemeClr val="tx1"/>
              </a:solidFill>
              <a:effectLst/>
            </a:endParaRPr>
          </a:p>
          <a:p>
            <a:pPr marL="171450" indent="-171450">
              <a:buFont typeface="Arial" panose="020B0604020202020204" pitchFamily="34" charset="0"/>
              <a:buChar char="•"/>
            </a:pPr>
            <a:r>
              <a:rPr lang="en-US" sz="1000" kern="1200" dirty="0">
                <a:solidFill>
                  <a:schemeClr val="tx1"/>
                </a:solidFill>
                <a:effectLst/>
              </a:rPr>
              <a:t>If you like an average look with a simply</a:t>
            </a:r>
            <a:r>
              <a:rPr lang="en-US" sz="1000" kern="1200" baseline="0" dirty="0">
                <a:solidFill>
                  <a:schemeClr val="tx1"/>
                </a:solidFill>
                <a:effectLst/>
              </a:rPr>
              <a:t> but polished or cohesive </a:t>
            </a:r>
            <a:r>
              <a:rPr lang="en-US" sz="1000" kern="1200" dirty="0">
                <a:solidFill>
                  <a:schemeClr val="tx1"/>
                </a:solidFill>
                <a:effectLst/>
              </a:rPr>
              <a:t>look – </a:t>
            </a:r>
            <a:r>
              <a:rPr lang="en-US" sz="1000" b="1" kern="1200" dirty="0">
                <a:solidFill>
                  <a:schemeClr val="tx1"/>
                </a:solidFill>
                <a:effectLst/>
              </a:rPr>
              <a:t>Flowers: 10-15 percent </a:t>
            </a:r>
          </a:p>
          <a:p>
            <a:pPr lvl="0"/>
            <a:r>
              <a:rPr lang="en-US" sz="1000" b="1" dirty="0"/>
              <a:t>NOTE: </a:t>
            </a:r>
            <a:r>
              <a:rPr lang="en-US" sz="1000" dirty="0"/>
              <a:t>Starting point for personal flowers and simple centerpieces</a:t>
            </a:r>
          </a:p>
          <a:p>
            <a:pPr marL="0" indent="0">
              <a:buFont typeface="Arial" panose="020B0604020202020204" pitchFamily="34" charset="0"/>
              <a:buNone/>
            </a:pPr>
            <a:endParaRPr lang="en-US" sz="1000" kern="1200" dirty="0">
              <a:solidFill>
                <a:schemeClr val="tx1"/>
              </a:solidFill>
              <a:effectLst/>
            </a:endParaRPr>
          </a:p>
          <a:p>
            <a:pPr marL="171450" indent="-171450">
              <a:buFont typeface="Arial" panose="020B0604020202020204" pitchFamily="34" charset="0"/>
              <a:buChar char="•"/>
            </a:pPr>
            <a:r>
              <a:rPr lang="en-US" sz="1000" kern="1200" dirty="0">
                <a:solidFill>
                  <a:schemeClr val="tx1"/>
                </a:solidFill>
                <a:effectLst/>
              </a:rPr>
              <a:t>If you’d like some of the more popular,</a:t>
            </a:r>
            <a:r>
              <a:rPr lang="en-US" sz="1000" kern="1200" baseline="0" dirty="0">
                <a:solidFill>
                  <a:schemeClr val="tx1"/>
                </a:solidFill>
                <a:effectLst/>
              </a:rPr>
              <a:t> themed, or</a:t>
            </a:r>
            <a:r>
              <a:rPr lang="en-US" sz="1000" kern="1200" dirty="0">
                <a:solidFill>
                  <a:schemeClr val="tx1"/>
                </a:solidFill>
                <a:effectLst/>
              </a:rPr>
              <a:t> chic looks like a </a:t>
            </a:r>
            <a:r>
              <a:rPr lang="en-US" sz="1000" dirty="0"/>
              <a:t>well-styled</a:t>
            </a:r>
            <a:r>
              <a:rPr lang="en-US" sz="1000" baseline="0" dirty="0"/>
              <a:t> </a:t>
            </a:r>
            <a:r>
              <a:rPr lang="en-US" sz="1000" kern="1200" dirty="0">
                <a:solidFill>
                  <a:schemeClr val="tx1"/>
                </a:solidFill>
                <a:effectLst/>
              </a:rPr>
              <a:t>Pinterest look – </a:t>
            </a:r>
            <a:r>
              <a:rPr lang="en-US" sz="1000" b="1" kern="1200" dirty="0">
                <a:solidFill>
                  <a:schemeClr val="tx1"/>
                </a:solidFill>
                <a:effectLst/>
              </a:rPr>
              <a:t>flowers 15 – 20</a:t>
            </a:r>
          </a:p>
          <a:p>
            <a:pPr lvl="0"/>
            <a:r>
              <a:rPr lang="en-US" sz="1000" b="1" dirty="0"/>
              <a:t>NOTE: </a:t>
            </a:r>
            <a:r>
              <a:rPr lang="en-US" sz="1000" dirty="0"/>
              <a:t>Starting point for more custom designs.  Mix of tall and low centerpieces</a:t>
            </a:r>
          </a:p>
          <a:p>
            <a:pPr marL="0" indent="0">
              <a:buFont typeface="Arial" panose="020B0604020202020204" pitchFamily="34" charset="0"/>
              <a:buNone/>
            </a:pPr>
            <a:endParaRPr lang="en-US" sz="1000" b="1" kern="1200" dirty="0">
              <a:solidFill>
                <a:schemeClr val="tx1"/>
              </a:solidFill>
              <a:effectLst/>
            </a:endParaRPr>
          </a:p>
          <a:p>
            <a:pPr marL="171450" indent="-171450">
              <a:buFont typeface="Arial" panose="020B0604020202020204" pitchFamily="34" charset="0"/>
              <a:buChar char="•"/>
            </a:pPr>
            <a:r>
              <a:rPr lang="en-US" sz="1000" kern="1200" dirty="0">
                <a:solidFill>
                  <a:schemeClr val="tx1"/>
                </a:solidFill>
                <a:effectLst/>
              </a:rPr>
              <a:t>If you’d like a high-end couture bridal magazine, movies or even luxury look – </a:t>
            </a:r>
            <a:r>
              <a:rPr lang="en-US" sz="1000" b="1" kern="1200" dirty="0">
                <a:solidFill>
                  <a:schemeClr val="tx1"/>
                </a:solidFill>
                <a:effectLst/>
              </a:rPr>
              <a:t>flowers 20 or 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t>NOTE: </a:t>
            </a:r>
            <a:r>
              <a:rPr lang="en-US" sz="1000" dirty="0"/>
              <a:t>Starting point for more elaborate designs, details and design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Floral Designers will help you consider all of these elements, design solutions, and how to get the most impact for your budget</a:t>
            </a:r>
            <a:endParaRPr lang="en-US" sz="1000" dirty="0">
              <a:solidFill>
                <a:schemeClr val="bg2"/>
              </a:solidFill>
            </a:endParaRPr>
          </a:p>
        </p:txBody>
      </p:sp>
      <p:sp>
        <p:nvSpPr>
          <p:cNvPr id="4" name="Slide Number Placeholder 3"/>
          <p:cNvSpPr>
            <a:spLocks noGrp="1"/>
          </p:cNvSpPr>
          <p:nvPr>
            <p:ph type="sldNum" sz="quarter" idx="10"/>
          </p:nvPr>
        </p:nvSpPr>
        <p:spPr/>
        <p:txBody>
          <a:bodyPr/>
          <a:lstStyle/>
          <a:p>
            <a:fld id="{8B05C2F7-830E-4165-945A-8E3348CF95C2}" type="slidenum">
              <a:rPr lang="en-US" smtClean="0"/>
              <a:t>12</a:t>
            </a:fld>
            <a:endParaRPr lang="en-US"/>
          </a:p>
        </p:txBody>
      </p:sp>
    </p:spTree>
    <p:extLst>
      <p:ext uri="{BB962C8B-B14F-4D97-AF65-F5344CB8AC3E}">
        <p14:creationId xmlns:p14="http://schemas.microsoft.com/office/powerpoint/2010/main" val="104086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3380" y="4229100"/>
            <a:ext cx="611124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NOTE</a:t>
            </a:r>
            <a:r>
              <a:rPr lang="en-US" sz="1000" kern="1200" baseline="0" dirty="0">
                <a:solidFill>
                  <a:schemeClr val="tx1"/>
                </a:solidFill>
                <a:effectLst/>
                <a:latin typeface="+mn-lt"/>
                <a:ea typeface="+mn-ea"/>
                <a:cs typeface="+mn-cs"/>
              </a:rPr>
              <a:t> – IF YOU HAVE THE WORKSHEET YOU CAN SEE THE </a:t>
            </a:r>
            <a:r>
              <a:rPr lang="en-US" sz="1000" b="1" i="1" kern="1200" baseline="0" dirty="0">
                <a:solidFill>
                  <a:schemeClr val="tx1"/>
                </a:solidFill>
                <a:effectLst/>
                <a:latin typeface="+mn-lt"/>
                <a:ea typeface="+mn-ea"/>
                <a:cs typeface="+mn-cs"/>
              </a:rPr>
              <a:t>QUANITITY</a:t>
            </a:r>
            <a:r>
              <a:rPr lang="en-US" sz="1000" kern="1200" baseline="0" dirty="0">
                <a:solidFill>
                  <a:schemeClr val="tx1"/>
                </a:solidFill>
                <a:effectLst/>
                <a:latin typeface="+mn-lt"/>
                <a:ea typeface="+mn-ea"/>
                <a:cs typeface="+mn-cs"/>
              </a:rPr>
              <a:t>, </a:t>
            </a:r>
            <a:r>
              <a:rPr lang="en-US" sz="1000" b="1" i="1" kern="1200" baseline="0" dirty="0">
                <a:solidFill>
                  <a:schemeClr val="tx1"/>
                </a:solidFill>
                <a:effectLst/>
                <a:latin typeface="+mn-lt"/>
                <a:ea typeface="+mn-ea"/>
                <a:cs typeface="+mn-cs"/>
              </a:rPr>
              <a:t>PRODUCT</a:t>
            </a:r>
            <a:r>
              <a:rPr lang="en-US" sz="1000" kern="1200" baseline="0" dirty="0">
                <a:solidFill>
                  <a:schemeClr val="tx1"/>
                </a:solidFill>
                <a:effectLst/>
                <a:latin typeface="+mn-lt"/>
                <a:ea typeface="+mn-ea"/>
                <a:cs typeface="+mn-cs"/>
              </a:rPr>
              <a:t>, AND </a:t>
            </a:r>
            <a:r>
              <a:rPr lang="en-US" sz="1000" b="1" i="1" kern="1200" baseline="0" dirty="0">
                <a:solidFill>
                  <a:schemeClr val="tx1"/>
                </a:solidFill>
                <a:effectLst/>
                <a:latin typeface="+mn-lt"/>
                <a:ea typeface="+mn-ea"/>
                <a:cs typeface="+mn-cs"/>
              </a:rPr>
              <a:t>FLORAL DESIGN MATERIALS DESCRITPION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baseline="0" dirty="0">
                <a:solidFill>
                  <a:schemeClr val="tx1"/>
                </a:solidFill>
                <a:effectLst/>
                <a:latin typeface="+mn-lt"/>
                <a:ea typeface="+mn-ea"/>
                <a:cs typeface="+mn-cs"/>
              </a:rPr>
              <a:t>-----------------</a:t>
            </a:r>
            <a:endParaRPr lang="en-US" sz="1000" b="1" i="1" kern="1200" dirty="0">
              <a:solidFill>
                <a:schemeClr val="tx1"/>
              </a:solidFill>
              <a:effectLst/>
              <a:latin typeface="+mn-lt"/>
              <a:ea typeface="+mn-ea"/>
              <a:cs typeface="+mn-cs"/>
            </a:endParaRPr>
          </a:p>
          <a:p>
            <a:r>
              <a:rPr lang="en-US" sz="1000" b="1" dirty="0">
                <a:solidFill>
                  <a:schemeClr val="bg2">
                    <a:lumMod val="50000"/>
                  </a:schemeClr>
                </a:solidFill>
              </a:rPr>
              <a:t>Floral and Décor Categories: </a:t>
            </a:r>
            <a:endParaRPr lang="en-US" sz="1000" dirty="0">
              <a:solidFill>
                <a:schemeClr val="bg2">
                  <a:lumMod val="50000"/>
                </a:schemeClr>
              </a:solidFill>
            </a:endParaRPr>
          </a:p>
          <a:p>
            <a:pPr marL="342900" indent="-342900">
              <a:buFont typeface="Arial" panose="020B0604020202020204" pitchFamily="34" charset="0"/>
              <a:buChar char="•"/>
            </a:pPr>
            <a:r>
              <a:rPr lang="en-US" sz="1000" b="1" dirty="0">
                <a:solidFill>
                  <a:schemeClr val="bg2">
                    <a:lumMod val="50000"/>
                  </a:schemeClr>
                </a:solidFill>
              </a:rPr>
              <a:t>Personal Flowers</a:t>
            </a:r>
            <a:r>
              <a:rPr lang="en-US" sz="1000" dirty="0">
                <a:solidFill>
                  <a:schemeClr val="bg2">
                    <a:lumMod val="50000"/>
                  </a:schemeClr>
                </a:solidFill>
              </a:rPr>
              <a:t> -  </a:t>
            </a:r>
          </a:p>
          <a:p>
            <a:pPr marL="800100" lvl="1" indent="-342900">
              <a:buFont typeface="Arial" panose="020B0604020202020204" pitchFamily="34" charset="0"/>
              <a:buChar char="•"/>
            </a:pPr>
            <a:r>
              <a:rPr lang="en-US" sz="1000" b="1" dirty="0">
                <a:solidFill>
                  <a:schemeClr val="bg2">
                    <a:lumMod val="50000"/>
                  </a:schemeClr>
                </a:solidFill>
              </a:rPr>
              <a:t>Female</a:t>
            </a:r>
            <a:r>
              <a:rPr lang="en-US" sz="1000" dirty="0">
                <a:solidFill>
                  <a:schemeClr val="bg2">
                    <a:lumMod val="50000"/>
                  </a:schemeClr>
                </a:solidFill>
              </a:rPr>
              <a:t> (Bride, tossing bouquet, Maid/Matron of Honor, bridesmaids, Jr bridesmaids, flowers girls, mothers, grandmothers, hostess, sponsors, etc.)</a:t>
            </a:r>
          </a:p>
          <a:p>
            <a:pPr marL="800100" lvl="1" indent="-342900">
              <a:buFont typeface="Arial" panose="020B0604020202020204" pitchFamily="34" charset="0"/>
              <a:buChar char="•"/>
            </a:pPr>
            <a:r>
              <a:rPr lang="en-US" sz="1000" b="1" dirty="0">
                <a:solidFill>
                  <a:schemeClr val="bg2">
                    <a:lumMod val="50000"/>
                  </a:schemeClr>
                </a:solidFill>
              </a:rPr>
              <a:t>Male</a:t>
            </a:r>
            <a:r>
              <a:rPr lang="en-US" sz="1000" dirty="0">
                <a:solidFill>
                  <a:schemeClr val="bg2">
                    <a:lumMod val="50000"/>
                  </a:schemeClr>
                </a:solidFill>
              </a:rPr>
              <a:t> (Groom, Best man, Groomsmen, Jr Groomsmen, Ring Bear, Coin bearer, bell ringer/sign barer, fathers, grandfathers, ushers, sponsors, etc.)</a:t>
            </a:r>
          </a:p>
          <a:p>
            <a:pPr marL="342900" indent="-342900">
              <a:buFont typeface="Arial" panose="020B0604020202020204" pitchFamily="34" charset="0"/>
              <a:buChar char="•"/>
            </a:pPr>
            <a:r>
              <a:rPr lang="en-US" sz="1000" b="1" dirty="0">
                <a:solidFill>
                  <a:schemeClr val="bg2">
                    <a:lumMod val="50000"/>
                  </a:schemeClr>
                </a:solidFill>
              </a:rPr>
              <a:t>Ceremony Florals &amp; Décor</a:t>
            </a:r>
            <a:r>
              <a:rPr lang="en-US" sz="1000" dirty="0">
                <a:solidFill>
                  <a:schemeClr val="bg2">
                    <a:lumMod val="50000"/>
                  </a:schemeClr>
                </a:solidFill>
              </a:rPr>
              <a:t> – </a:t>
            </a:r>
          </a:p>
          <a:p>
            <a:pPr marL="800100" lvl="1" indent="-342900">
              <a:buFont typeface="Arial" panose="020B0604020202020204" pitchFamily="34" charset="0"/>
              <a:buChar char="•"/>
            </a:pPr>
            <a:r>
              <a:rPr lang="en-US" sz="1000" b="1" dirty="0">
                <a:solidFill>
                  <a:schemeClr val="bg2">
                    <a:lumMod val="50000"/>
                  </a:schemeClr>
                </a:solidFill>
              </a:rPr>
              <a:t>Alter</a:t>
            </a:r>
            <a:r>
              <a:rPr lang="en-US" sz="1000" dirty="0">
                <a:solidFill>
                  <a:schemeClr val="bg2">
                    <a:lumMod val="50000"/>
                  </a:schemeClr>
                </a:solidFill>
              </a:rPr>
              <a:t> (including ceremony items)</a:t>
            </a:r>
          </a:p>
          <a:p>
            <a:pPr marL="800100" lvl="1" indent="-342900">
              <a:buFont typeface="Arial" panose="020B0604020202020204" pitchFamily="34" charset="0"/>
              <a:buChar char="•"/>
            </a:pPr>
            <a:r>
              <a:rPr lang="en-US" sz="1000" b="1" dirty="0">
                <a:solidFill>
                  <a:schemeClr val="bg2">
                    <a:lumMod val="50000"/>
                  </a:schemeClr>
                </a:solidFill>
              </a:rPr>
              <a:t>Aisle</a:t>
            </a:r>
            <a:r>
              <a:rPr lang="en-US" sz="1000" dirty="0">
                <a:solidFill>
                  <a:schemeClr val="bg2">
                    <a:lumMod val="50000"/>
                  </a:schemeClr>
                </a:solidFill>
              </a:rPr>
              <a:t> (including chair/aisle markers, path/custom carpet, etc.)</a:t>
            </a:r>
          </a:p>
          <a:p>
            <a:pPr marL="800100" lvl="1" indent="-342900">
              <a:buFont typeface="Arial" panose="020B0604020202020204" pitchFamily="34" charset="0"/>
              <a:buChar char="•"/>
            </a:pPr>
            <a:r>
              <a:rPr lang="en-US" sz="1000" b="1" dirty="0">
                <a:solidFill>
                  <a:schemeClr val="bg2">
                    <a:lumMod val="50000"/>
                  </a:schemeClr>
                </a:solidFill>
              </a:rPr>
              <a:t>Entrance</a:t>
            </a:r>
            <a:r>
              <a:rPr lang="en-US" sz="1000" dirty="0">
                <a:solidFill>
                  <a:schemeClr val="bg2">
                    <a:lumMod val="50000"/>
                  </a:schemeClr>
                </a:solidFill>
              </a:rPr>
              <a:t> (optional) </a:t>
            </a:r>
          </a:p>
          <a:p>
            <a:pPr marL="800100" lvl="1" indent="-342900">
              <a:buFont typeface="Arial" panose="020B0604020202020204" pitchFamily="34" charset="0"/>
              <a:buChar char="•"/>
            </a:pPr>
            <a:r>
              <a:rPr lang="en-US" sz="1000" b="1" dirty="0">
                <a:solidFill>
                  <a:schemeClr val="bg2">
                    <a:lumMod val="50000"/>
                  </a:schemeClr>
                </a:solidFill>
              </a:rPr>
              <a:t>Chairs</a:t>
            </a:r>
            <a:r>
              <a:rPr lang="en-US" sz="1000" dirty="0">
                <a:solidFill>
                  <a:schemeClr val="bg2">
                    <a:lumMod val="50000"/>
                  </a:schemeClr>
                </a:solidFill>
              </a:rPr>
              <a:t> (optional)</a:t>
            </a:r>
          </a:p>
          <a:p>
            <a:pPr marL="342900" indent="-342900">
              <a:buFont typeface="Arial" panose="020B0604020202020204" pitchFamily="34" charset="0"/>
              <a:buChar char="•"/>
            </a:pPr>
            <a:r>
              <a:rPr lang="en-US" sz="1000" b="1" dirty="0">
                <a:solidFill>
                  <a:schemeClr val="bg2">
                    <a:lumMod val="50000"/>
                  </a:schemeClr>
                </a:solidFill>
              </a:rPr>
              <a:t>Reception (In addition to centerpieces): </a:t>
            </a:r>
          </a:p>
          <a:p>
            <a:pPr marL="800100" lvl="1" indent="-342900">
              <a:buFont typeface="Arial" panose="020B0604020202020204" pitchFamily="34" charset="0"/>
              <a:buChar char="•"/>
            </a:pPr>
            <a:r>
              <a:rPr lang="en-US" sz="1000" dirty="0">
                <a:solidFill>
                  <a:schemeClr val="bg2">
                    <a:lumMod val="50000"/>
                  </a:schemeClr>
                </a:solidFill>
              </a:rPr>
              <a:t>Cake flowers &amp; decor</a:t>
            </a:r>
          </a:p>
          <a:p>
            <a:pPr marL="800100" lvl="1" indent="-342900">
              <a:buFont typeface="Arial" panose="020B0604020202020204" pitchFamily="34" charset="0"/>
              <a:buChar char="•"/>
            </a:pPr>
            <a:r>
              <a:rPr lang="en-US" sz="1000" dirty="0">
                <a:solidFill>
                  <a:schemeClr val="bg2">
                    <a:lumMod val="50000"/>
                  </a:schemeClr>
                </a:solidFill>
              </a:rPr>
              <a:t>Food service tables like buffet</a:t>
            </a:r>
          </a:p>
          <a:p>
            <a:pPr marL="800100" lvl="1" indent="-342900">
              <a:buFont typeface="Arial" panose="020B0604020202020204" pitchFamily="34" charset="0"/>
              <a:buChar char="•"/>
            </a:pPr>
            <a:r>
              <a:rPr lang="en-US" sz="1000" dirty="0">
                <a:solidFill>
                  <a:schemeClr val="bg2">
                    <a:lumMod val="50000"/>
                  </a:schemeClr>
                </a:solidFill>
              </a:rPr>
              <a:t>Colored or specialty linens including napkins, overlay or textured linens</a:t>
            </a:r>
          </a:p>
          <a:p>
            <a:pPr marL="800100" lvl="1" indent="-342900">
              <a:buFont typeface="Arial" panose="020B0604020202020204" pitchFamily="34" charset="0"/>
              <a:buChar char="•"/>
            </a:pPr>
            <a:r>
              <a:rPr lang="en-US" sz="1000" dirty="0">
                <a:solidFill>
                  <a:schemeClr val="bg2">
                    <a:lumMod val="50000"/>
                  </a:schemeClr>
                </a:solidFill>
              </a:rPr>
              <a:t>Table Accents like chargers, specialty glass or silver wear</a:t>
            </a:r>
          </a:p>
          <a:p>
            <a:pPr marL="800100" lvl="1" indent="-342900">
              <a:buFont typeface="Arial" panose="020B0604020202020204" pitchFamily="34" charset="0"/>
              <a:buChar char="•"/>
            </a:pPr>
            <a:r>
              <a:rPr lang="en-US" sz="1000" dirty="0">
                <a:solidFill>
                  <a:schemeClr val="bg2">
                    <a:lumMod val="50000"/>
                  </a:schemeClr>
                </a:solidFill>
              </a:rPr>
              <a:t>Signage like table numbers or signs, place cards/seating charts, etc.)</a:t>
            </a:r>
          </a:p>
          <a:p>
            <a:pPr marL="342900" indent="-342900">
              <a:buFont typeface="Arial" panose="020B0604020202020204" pitchFamily="34" charset="0"/>
              <a:buChar char="•"/>
            </a:pPr>
            <a:r>
              <a:rPr lang="en-US" sz="1000" b="1" dirty="0">
                <a:solidFill>
                  <a:schemeClr val="bg2">
                    <a:lumMod val="50000"/>
                  </a:schemeClr>
                </a:solidFill>
              </a:rPr>
              <a:t>Transitional &amp; Room Elements: </a:t>
            </a:r>
            <a:endParaRPr lang="en-US" sz="1000" dirty="0">
              <a:solidFill>
                <a:schemeClr val="bg2">
                  <a:lumMod val="50000"/>
                </a:schemeClr>
              </a:solidFill>
            </a:endParaRPr>
          </a:p>
          <a:p>
            <a:pPr marL="800100" lvl="1" indent="-342900">
              <a:buFont typeface="Arial" panose="020B0604020202020204" pitchFamily="34" charset="0"/>
              <a:buChar char="•"/>
            </a:pPr>
            <a:r>
              <a:rPr lang="en-US" sz="1000" dirty="0">
                <a:solidFill>
                  <a:schemeClr val="bg2">
                    <a:lumMod val="50000"/>
                  </a:schemeClr>
                </a:solidFill>
              </a:rPr>
              <a:t>Pre-function/cocktail hour</a:t>
            </a:r>
          </a:p>
          <a:p>
            <a:pPr marL="800100" lvl="1" indent="-342900">
              <a:buFont typeface="Arial" panose="020B0604020202020204" pitchFamily="34" charset="0"/>
              <a:buChar char="•"/>
            </a:pPr>
            <a:r>
              <a:rPr lang="en-US" sz="1000" dirty="0">
                <a:solidFill>
                  <a:schemeClr val="bg2">
                    <a:lumMod val="50000"/>
                  </a:schemeClr>
                </a:solidFill>
              </a:rPr>
              <a:t>Floral walls or sculpture</a:t>
            </a:r>
          </a:p>
          <a:p>
            <a:pPr marL="800100" lvl="1" indent="-342900">
              <a:buFont typeface="Arial" panose="020B0604020202020204" pitchFamily="34" charset="0"/>
              <a:buChar char="•"/>
            </a:pPr>
            <a:r>
              <a:rPr lang="en-US" sz="1000" dirty="0">
                <a:solidFill>
                  <a:schemeClr val="bg2">
                    <a:lumMod val="50000"/>
                  </a:schemeClr>
                </a:solidFill>
              </a:rPr>
              <a:t>Display flowers</a:t>
            </a:r>
          </a:p>
          <a:p>
            <a:pPr marL="800100" lvl="1" indent="-342900">
              <a:buFont typeface="Arial" panose="020B0604020202020204" pitchFamily="34" charset="0"/>
              <a:buChar char="•"/>
            </a:pPr>
            <a:r>
              <a:rPr lang="en-US" sz="1000" dirty="0">
                <a:solidFill>
                  <a:schemeClr val="bg2">
                    <a:lumMod val="50000"/>
                  </a:schemeClr>
                </a:solidFill>
              </a:rPr>
              <a:t>Ceiling drape or décor elements like chandeliers</a:t>
            </a:r>
          </a:p>
          <a:p>
            <a:pPr marL="800100" lvl="1" indent="-342900">
              <a:buFont typeface="Arial" panose="020B0604020202020204" pitchFamily="34" charset="0"/>
              <a:buChar char="•"/>
            </a:pPr>
            <a:r>
              <a:rPr lang="en-US" sz="1000" dirty="0">
                <a:solidFill>
                  <a:schemeClr val="bg2">
                    <a:lumMod val="50000"/>
                  </a:schemeClr>
                </a:solidFill>
              </a:rPr>
              <a:t>Restroom flowers</a:t>
            </a:r>
          </a:p>
          <a:p>
            <a:pPr marL="342900" indent="-342900">
              <a:buFont typeface="Arial" panose="020B0604020202020204" pitchFamily="34" charset="0"/>
              <a:buChar char="•"/>
            </a:pPr>
            <a:r>
              <a:rPr lang="en-US" sz="1000" b="1" dirty="0">
                <a:solidFill>
                  <a:schemeClr val="bg2">
                    <a:lumMod val="50000"/>
                  </a:schemeClr>
                </a:solidFill>
              </a:rPr>
              <a:t>Production Fees – Most often forgotten component: </a:t>
            </a:r>
            <a:r>
              <a:rPr lang="en-US" sz="1000" dirty="0">
                <a:solidFill>
                  <a:schemeClr val="bg2">
                    <a:lumMod val="50000"/>
                  </a:schemeClr>
                </a:solidFill>
              </a:rPr>
              <a:t>Time, labor, delivery, and other elements specific to your event needs</a:t>
            </a:r>
          </a:p>
        </p:txBody>
      </p:sp>
      <p:sp>
        <p:nvSpPr>
          <p:cNvPr id="4" name="Slide Number Placeholder 3"/>
          <p:cNvSpPr>
            <a:spLocks noGrp="1"/>
          </p:cNvSpPr>
          <p:nvPr>
            <p:ph type="sldNum" sz="quarter" idx="10"/>
          </p:nvPr>
        </p:nvSpPr>
        <p:spPr/>
        <p:txBody>
          <a:bodyPr/>
          <a:lstStyle/>
          <a:p>
            <a:fld id="{8B05C2F7-830E-4165-945A-8E3348CF95C2}" type="slidenum">
              <a:rPr lang="en-US" smtClean="0"/>
              <a:t>13</a:t>
            </a:fld>
            <a:endParaRPr lang="en-US"/>
          </a:p>
        </p:txBody>
      </p:sp>
    </p:spTree>
    <p:extLst>
      <p:ext uri="{BB962C8B-B14F-4D97-AF65-F5344CB8AC3E}">
        <p14:creationId xmlns:p14="http://schemas.microsoft.com/office/powerpoint/2010/main" val="211285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sounds like these titles are interchangeable </a:t>
            </a:r>
          </a:p>
          <a:p>
            <a:r>
              <a:rPr lang="en-US" baseline="0" dirty="0"/>
              <a:t>…and there are some professionals who were more than one hat </a:t>
            </a:r>
          </a:p>
          <a:p>
            <a:endParaRPr lang="en-US" baseline="0" dirty="0"/>
          </a:p>
          <a:p>
            <a:r>
              <a:rPr lang="en-US" baseline="0" dirty="0"/>
              <a:t>but here are </a:t>
            </a:r>
          </a:p>
          <a:p>
            <a:endParaRPr lang="en-US" baseline="0" dirty="0"/>
          </a:p>
          <a:p>
            <a:r>
              <a:rPr lang="en-US" baseline="0" dirty="0"/>
              <a:t>5 different, often confused, event professional titles and their responsibility.  </a:t>
            </a:r>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14</a:t>
            </a:fld>
            <a:endParaRPr lang="en-US"/>
          </a:p>
        </p:txBody>
      </p:sp>
    </p:spTree>
    <p:extLst>
      <p:ext uri="{BB962C8B-B14F-4D97-AF65-F5344CB8AC3E}">
        <p14:creationId xmlns:p14="http://schemas.microsoft.com/office/powerpoint/2010/main" val="317396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a:t>
            </a:r>
            <a:r>
              <a:rPr lang="en-US" baseline="0" dirty="0"/>
              <a:t> experience </a:t>
            </a:r>
          </a:p>
          <a:p>
            <a:endParaRPr lang="en-US" baseline="0" dirty="0"/>
          </a:p>
          <a:p>
            <a:r>
              <a:rPr lang="en-US" baseline="0" dirty="0"/>
              <a:t>Features</a:t>
            </a:r>
          </a:p>
          <a:p>
            <a:endParaRPr lang="en-US" baseline="0" dirty="0"/>
          </a:p>
          <a:p>
            <a:endParaRPr lang="en-US" baseline="0" dirty="0"/>
          </a:p>
          <a:p>
            <a:r>
              <a:rPr lang="en-US" baseline="0" dirty="0"/>
              <a:t>Advance </a:t>
            </a:r>
          </a:p>
          <a:p>
            <a:endParaRPr lang="en-US" baseline="0" dirty="0"/>
          </a:p>
          <a:p>
            <a:endParaRPr lang="en-US" baseline="0" dirty="0"/>
          </a:p>
          <a:p>
            <a:r>
              <a:rPr lang="en-US" baseline="0" dirty="0"/>
              <a:t>Benefit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15</a:t>
            </a:fld>
            <a:endParaRPr lang="en-US"/>
          </a:p>
        </p:txBody>
      </p:sp>
    </p:spTree>
    <p:extLst>
      <p:ext uri="{BB962C8B-B14F-4D97-AF65-F5344CB8AC3E}">
        <p14:creationId xmlns:p14="http://schemas.microsoft.com/office/powerpoint/2010/main" val="147756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5475" y="296863"/>
            <a:ext cx="5486400" cy="3086100"/>
          </a:xfrm>
        </p:spPr>
      </p:sp>
      <p:sp>
        <p:nvSpPr>
          <p:cNvPr id="3" name="Notes Placeholder 2"/>
          <p:cNvSpPr>
            <a:spLocks noGrp="1"/>
          </p:cNvSpPr>
          <p:nvPr>
            <p:ph type="body" idx="1"/>
          </p:nvPr>
        </p:nvSpPr>
        <p:spPr>
          <a:xfrm>
            <a:off x="388620" y="3451701"/>
            <a:ext cx="6154420" cy="5164773"/>
          </a:xfrm>
        </p:spPr>
        <p:txBody>
          <a:bodyPr/>
          <a:lstStyle/>
          <a:p>
            <a:r>
              <a:rPr lang="en-US" sz="1400" b="1" dirty="0"/>
              <a:t>Last but not least.</a:t>
            </a:r>
          </a:p>
          <a:p>
            <a:r>
              <a:rPr lang="en-US" sz="1400" b="1" dirty="0"/>
              <a:t>Why is this a problem?</a:t>
            </a:r>
            <a:endParaRPr lang="en-US" b="1" dirty="0"/>
          </a:p>
          <a:p>
            <a:endParaRPr lang="en-US" dirty="0"/>
          </a:p>
          <a:p>
            <a:r>
              <a:rPr lang="en-US" sz="1100" b="1" u="sng" dirty="0"/>
              <a:t>Losing the one you love</a:t>
            </a:r>
            <a:r>
              <a:rPr lang="en-US" sz="1100" u="sng" dirty="0"/>
              <a:t> – </a:t>
            </a:r>
          </a:p>
          <a:p>
            <a:r>
              <a:rPr lang="en-US" sz="1100" dirty="0"/>
              <a:t>Can tell you how many Brides, grooms and even planners experience this.  </a:t>
            </a:r>
          </a:p>
          <a:p>
            <a:r>
              <a:rPr lang="en-US" sz="1100" dirty="0"/>
              <a:t>Missing out on </a:t>
            </a:r>
            <a:r>
              <a:rPr lang="en-US" sz="1100" b="1" i="1" u="sng" dirty="0"/>
              <a:t>highly sought after florists </a:t>
            </a:r>
            <a:r>
              <a:rPr lang="en-US" sz="1100" dirty="0"/>
              <a:t>who can book early - for example: We can typically book up to 8 to 12+ before an event during popular wedding months or cool dates like 7/7/17 or 8/18/2018)  Can we still book 4, 3 or 2 months out?  Yes, it’s certainly possible but there may be other challenges.</a:t>
            </a:r>
          </a:p>
          <a:p>
            <a:endParaRPr lang="en-US" sz="1100" dirty="0"/>
          </a:p>
          <a:p>
            <a:r>
              <a:rPr lang="en-US" sz="1100" b="1" u="sng" dirty="0"/>
              <a:t>If I’d only known </a:t>
            </a:r>
            <a:r>
              <a:rPr lang="en-US" sz="1100" u="sng" dirty="0"/>
              <a:t>– </a:t>
            </a:r>
          </a:p>
          <a:p>
            <a:r>
              <a:rPr lang="en-US" sz="1100" dirty="0"/>
              <a:t>Discovering the actual </a:t>
            </a:r>
            <a:r>
              <a:rPr lang="en-US" sz="1100" b="1" dirty="0"/>
              <a:t>total costs are more than you’ve budgeted </a:t>
            </a:r>
            <a:r>
              <a:rPr lang="en-US" sz="1100" dirty="0"/>
              <a:t>for AND it’s </a:t>
            </a:r>
            <a:r>
              <a:rPr lang="en-US" sz="1100" b="1" dirty="0"/>
              <a:t>too late </a:t>
            </a:r>
            <a:r>
              <a:rPr lang="en-US" sz="1100" dirty="0"/>
              <a:t>to work to </a:t>
            </a:r>
            <a:r>
              <a:rPr lang="en-US" sz="1100" b="1" dirty="0"/>
              <a:t>give yourself time </a:t>
            </a:r>
            <a:r>
              <a:rPr lang="en-US" sz="1100" dirty="0"/>
              <a:t>or a </a:t>
            </a:r>
            <a:r>
              <a:rPr lang="en-US" sz="1100" b="1" dirty="0"/>
              <a:t>payment</a:t>
            </a:r>
            <a:r>
              <a:rPr lang="en-US" sz="1100" dirty="0"/>
              <a:t> plan to get </a:t>
            </a:r>
            <a:r>
              <a:rPr lang="en-US" sz="1100" b="1" dirty="0"/>
              <a:t>what you really want.  </a:t>
            </a:r>
            <a:r>
              <a:rPr lang="en-US" sz="1100" dirty="0"/>
              <a:t>The result is </a:t>
            </a:r>
            <a:r>
              <a:rPr lang="en-US" sz="1100" b="1" dirty="0"/>
              <a:t>settling and piece mailing your designs</a:t>
            </a:r>
          </a:p>
          <a:p>
            <a:endParaRPr lang="en-US" sz="1100" b="1" dirty="0"/>
          </a:p>
          <a:p>
            <a:r>
              <a:rPr lang="en-US" sz="1100" b="1" u="sng" dirty="0"/>
              <a:t>Can actually cost more -</a:t>
            </a:r>
            <a:endParaRPr lang="en-US" sz="1100" u="sng" dirty="0"/>
          </a:p>
          <a:p>
            <a:r>
              <a:rPr lang="en-US" sz="1100" dirty="0"/>
              <a:t>Now, </a:t>
            </a:r>
            <a:r>
              <a:rPr lang="en-US" sz="1100" b="1" dirty="0"/>
              <a:t>of course we’ve helped clients </a:t>
            </a:r>
            <a:r>
              <a:rPr lang="en-US" sz="1100" dirty="0"/>
              <a:t>who were have a </a:t>
            </a:r>
            <a:r>
              <a:rPr lang="en-US" sz="1100" b="1" dirty="0"/>
              <a:t>last minute wedding</a:t>
            </a:r>
            <a:r>
              <a:rPr lang="en-US" sz="1100" dirty="0"/>
              <a:t>, putting together a </a:t>
            </a:r>
            <a:r>
              <a:rPr lang="en-US" sz="1100" b="1" dirty="0"/>
              <a:t>“surprise wedding”, </a:t>
            </a:r>
            <a:r>
              <a:rPr lang="en-US" sz="1100" dirty="0"/>
              <a:t>are in the </a:t>
            </a:r>
            <a:r>
              <a:rPr lang="en-US" sz="1100" b="1" dirty="0"/>
              <a:t>military</a:t>
            </a:r>
            <a:r>
              <a:rPr lang="en-US" sz="1100" dirty="0"/>
              <a:t>, and you know… </a:t>
            </a:r>
            <a:r>
              <a:rPr lang="en-US" sz="1100" b="1" dirty="0"/>
              <a:t>challenge accepted!!</a:t>
            </a:r>
            <a:r>
              <a:rPr lang="en-US" sz="1100" dirty="0"/>
              <a:t>  I’ve had a</a:t>
            </a:r>
            <a:r>
              <a:rPr lang="en-US" sz="1100" baseline="0" dirty="0"/>
              <a:t> bride contact me for a small wedding of just </a:t>
            </a:r>
            <a:r>
              <a:rPr lang="en-US" sz="1100" b="1" baseline="0" dirty="0"/>
              <a:t>bridal party flowers only </a:t>
            </a:r>
            <a:r>
              <a:rPr lang="en-US" sz="1100" baseline="0" dirty="0"/>
              <a:t>with just </a:t>
            </a:r>
            <a:r>
              <a:rPr lang="en-US" sz="1100" b="1" baseline="0" dirty="0"/>
              <a:t>6 weeks notice</a:t>
            </a:r>
            <a:r>
              <a:rPr lang="en-US" sz="1100" baseline="0" dirty="0"/>
              <a:t>.  </a:t>
            </a:r>
          </a:p>
          <a:p>
            <a:pPr marL="171450" indent="-171450">
              <a:buFont typeface="Arial" panose="020B0604020202020204" pitchFamily="34" charset="0"/>
              <a:buChar char="•"/>
            </a:pPr>
            <a:r>
              <a:rPr lang="en-US" sz="1100" b="1" dirty="0"/>
              <a:t>I love making miracles happened </a:t>
            </a:r>
            <a:r>
              <a:rPr lang="en-US" sz="1100" dirty="0"/>
              <a:t>– I’ve been </a:t>
            </a:r>
            <a:r>
              <a:rPr lang="en-US" sz="1100" b="1" dirty="0"/>
              <a:t>called Fairy Godmother more than once </a:t>
            </a:r>
            <a:r>
              <a:rPr lang="en-US" sz="1100" b="1" i="1" u="sng" dirty="0"/>
              <a:t>BUT</a:t>
            </a:r>
            <a:r>
              <a:rPr lang="en-US" sz="1100" dirty="0"/>
              <a:t> having </a:t>
            </a:r>
            <a:r>
              <a:rPr lang="en-US" sz="1100" b="1" dirty="0"/>
              <a:t>time is the biggest advance a couple could have</a:t>
            </a:r>
          </a:p>
          <a:p>
            <a:pPr marL="171450" indent="-171450">
              <a:buFont typeface="Arial" panose="020B0604020202020204" pitchFamily="34" charset="0"/>
              <a:buChar char="•"/>
            </a:pPr>
            <a:r>
              <a:rPr lang="en-US" sz="1100" dirty="0"/>
              <a:t>Gives them more options - example</a:t>
            </a:r>
            <a:r>
              <a:rPr lang="en-US" sz="1100" b="1" dirty="0"/>
              <a:t>, I work with growers </a:t>
            </a:r>
            <a:r>
              <a:rPr lang="en-US" sz="1100" dirty="0"/>
              <a:t>&amp; distributors </a:t>
            </a:r>
            <a:r>
              <a:rPr lang="en-US" sz="1100" b="1" dirty="0"/>
              <a:t>all over the country &amp; even world</a:t>
            </a:r>
            <a:r>
              <a:rPr lang="en-US" sz="1100" dirty="0"/>
              <a:t>.  </a:t>
            </a:r>
          </a:p>
          <a:p>
            <a:pPr marL="171450" indent="-171450">
              <a:buFont typeface="Arial" panose="020B0604020202020204" pitchFamily="34" charset="0"/>
              <a:buChar char="•"/>
            </a:pPr>
            <a:r>
              <a:rPr lang="en-US" sz="1100" dirty="0"/>
              <a:t>I’ll occasionally have a client who has a </a:t>
            </a:r>
            <a:r>
              <a:rPr lang="en-US" sz="1100" b="1" dirty="0"/>
              <a:t>particular look or floral design suite </a:t>
            </a:r>
            <a:r>
              <a:rPr lang="en-US" sz="1100" dirty="0"/>
              <a:t>would normally be no problem </a:t>
            </a:r>
            <a:r>
              <a:rPr lang="en-US" sz="1100" b="1" i="1" u="sng" dirty="0"/>
              <a:t>BUT</a:t>
            </a:r>
            <a:r>
              <a:rPr lang="en-US" sz="1100" dirty="0"/>
              <a:t> </a:t>
            </a:r>
            <a:r>
              <a:rPr lang="en-US" sz="1100" b="1" dirty="0"/>
              <a:t>rush sourcing and shipping product </a:t>
            </a:r>
            <a:r>
              <a:rPr lang="en-US" sz="1100" dirty="0"/>
              <a:t>in at the last minute it could cost more.  Same with bringing in </a:t>
            </a:r>
            <a:r>
              <a:rPr lang="en-US" sz="1100" b="1" dirty="0"/>
              <a:t>staff unexpectedly </a:t>
            </a:r>
            <a:r>
              <a:rPr lang="en-US" sz="1100" dirty="0"/>
              <a:t>to </a:t>
            </a:r>
            <a:r>
              <a:rPr lang="en-US" sz="1100" b="1" dirty="0"/>
              <a:t>accelerate the production schedule</a:t>
            </a:r>
            <a:r>
              <a:rPr lang="en-US" sz="1100" dirty="0"/>
              <a:t>. </a:t>
            </a:r>
          </a:p>
          <a:p>
            <a:endParaRPr lang="en-US" sz="1100" dirty="0"/>
          </a:p>
          <a:p>
            <a:r>
              <a:rPr lang="en-US" sz="1100" b="1" u="sng" dirty="0"/>
              <a:t>The answer – Start the conversation.   </a:t>
            </a:r>
            <a:endParaRPr lang="en-US" sz="1100" u="sng" dirty="0"/>
          </a:p>
          <a:p>
            <a:r>
              <a:rPr lang="en-US" sz="1100" dirty="0"/>
              <a:t>Most </a:t>
            </a:r>
            <a:r>
              <a:rPr lang="en-US" sz="1100" b="1" dirty="0"/>
              <a:t>floral designer </a:t>
            </a:r>
            <a:r>
              <a:rPr lang="en-US" sz="1100" dirty="0"/>
              <a:t>will </a:t>
            </a:r>
            <a:r>
              <a:rPr lang="en-US" sz="1100" b="1" dirty="0"/>
              <a:t>offer you a free initial consultation</a:t>
            </a:r>
            <a:r>
              <a:rPr lang="en-US" sz="1100" dirty="0"/>
              <a:t>.  This </a:t>
            </a:r>
            <a:r>
              <a:rPr lang="en-US" sz="1100" b="1" dirty="0"/>
              <a:t>helps us as much as it helps you.</a:t>
            </a:r>
          </a:p>
          <a:p>
            <a:r>
              <a:rPr lang="en-US" sz="1100" dirty="0"/>
              <a:t>We can </a:t>
            </a:r>
            <a:r>
              <a:rPr lang="en-US" sz="1100" b="1" dirty="0"/>
              <a:t>determine</a:t>
            </a:r>
            <a:r>
              <a:rPr lang="en-US" sz="1100" dirty="0"/>
              <a:t> what your </a:t>
            </a:r>
            <a:r>
              <a:rPr lang="en-US" sz="1100" b="1" dirty="0"/>
              <a:t>specific needs </a:t>
            </a:r>
            <a:r>
              <a:rPr lang="en-US" sz="1100" dirty="0"/>
              <a:t>are and </a:t>
            </a:r>
            <a:r>
              <a:rPr lang="en-US" sz="1100" b="1" dirty="0"/>
              <a:t>calculate</a:t>
            </a:r>
            <a:r>
              <a:rPr lang="en-US" sz="1100" dirty="0"/>
              <a:t> what you’ll need specifically for your </a:t>
            </a:r>
            <a:r>
              <a:rPr lang="en-US" sz="1100" b="1" dirty="0"/>
              <a:t>products, flower counts,</a:t>
            </a:r>
            <a:r>
              <a:rPr lang="en-US" sz="1100" dirty="0"/>
              <a:t> and </a:t>
            </a:r>
            <a:r>
              <a:rPr lang="en-US" sz="1100" b="1" dirty="0"/>
              <a:t>services</a:t>
            </a:r>
            <a:r>
              <a:rPr lang="en-US" sz="1100" dirty="0"/>
              <a:t>.  I know for us at </a:t>
            </a:r>
            <a:r>
              <a:rPr lang="en-US" sz="1100" b="1" dirty="0"/>
              <a:t>Vivid Expressions, we</a:t>
            </a:r>
            <a:r>
              <a:rPr lang="en-US" sz="1100" dirty="0"/>
              <a:t> simply </a:t>
            </a:r>
            <a:r>
              <a:rPr lang="en-US" sz="1100" b="1" dirty="0"/>
              <a:t>do not take every client </a:t>
            </a:r>
            <a:r>
              <a:rPr lang="en-US" sz="1100" dirty="0"/>
              <a:t>that comes to us because I know </a:t>
            </a:r>
            <a:r>
              <a:rPr lang="en-US" sz="1100" b="1" dirty="0"/>
              <a:t>we</a:t>
            </a:r>
            <a:r>
              <a:rPr lang="en-US" sz="1100" dirty="0"/>
              <a:t> </a:t>
            </a:r>
            <a:r>
              <a:rPr lang="en-US" sz="1100" b="1" dirty="0"/>
              <a:t>are not a great fit for everyone </a:t>
            </a:r>
            <a:r>
              <a:rPr lang="en-US" sz="1100" dirty="0"/>
              <a:t>and </a:t>
            </a:r>
            <a:r>
              <a:rPr lang="en-US" sz="1100" b="1" dirty="0"/>
              <a:t>not everyone is a great fit for us</a:t>
            </a:r>
            <a:r>
              <a:rPr lang="en-US" sz="1100" dirty="0"/>
              <a:t>.  The bottom line is if we are not the best fit for each other </a:t>
            </a:r>
            <a:r>
              <a:rPr lang="en-US" sz="1100" b="1" dirty="0"/>
              <a:t>at least after the consultation </a:t>
            </a:r>
            <a:r>
              <a:rPr lang="en-US" sz="1100" dirty="0"/>
              <a:t>I’ll know enough about your specific needs to possibly refer you or </a:t>
            </a:r>
            <a:r>
              <a:rPr lang="en-US" sz="1100" b="1" dirty="0"/>
              <a:t>point you in the right direction</a:t>
            </a:r>
            <a:r>
              <a:rPr lang="en-US" sz="1100" dirty="0"/>
              <a:t>. </a:t>
            </a:r>
          </a:p>
        </p:txBody>
      </p:sp>
      <p:sp>
        <p:nvSpPr>
          <p:cNvPr id="4" name="Slide Number Placeholder 3"/>
          <p:cNvSpPr>
            <a:spLocks noGrp="1"/>
          </p:cNvSpPr>
          <p:nvPr>
            <p:ph type="sldNum" sz="quarter" idx="10"/>
          </p:nvPr>
        </p:nvSpPr>
        <p:spPr/>
        <p:txBody>
          <a:bodyPr/>
          <a:lstStyle/>
          <a:p>
            <a:fld id="{8B05C2F7-830E-4165-945A-8E3348CF95C2}" type="slidenum">
              <a:rPr lang="en-US" smtClean="0"/>
              <a:t>16</a:t>
            </a:fld>
            <a:endParaRPr lang="en-US" dirty="0"/>
          </a:p>
        </p:txBody>
      </p:sp>
    </p:spTree>
    <p:extLst>
      <p:ext uri="{BB962C8B-B14F-4D97-AF65-F5344CB8AC3E}">
        <p14:creationId xmlns:p14="http://schemas.microsoft.com/office/powerpoint/2010/main" val="346748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17</a:t>
            </a:fld>
            <a:endParaRPr lang="en-US"/>
          </a:p>
        </p:txBody>
      </p:sp>
    </p:spTree>
    <p:extLst>
      <p:ext uri="{BB962C8B-B14F-4D97-AF65-F5344CB8AC3E}">
        <p14:creationId xmlns:p14="http://schemas.microsoft.com/office/powerpoint/2010/main" val="3006557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18</a:t>
            </a:fld>
            <a:endParaRPr lang="en-US"/>
          </a:p>
        </p:txBody>
      </p:sp>
    </p:spTree>
    <p:extLst>
      <p:ext uri="{BB962C8B-B14F-4D97-AF65-F5344CB8AC3E}">
        <p14:creationId xmlns:p14="http://schemas.microsoft.com/office/powerpoint/2010/main" val="321241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2</a:t>
            </a:fld>
            <a:endParaRPr lang="en-US"/>
          </a:p>
        </p:txBody>
      </p:sp>
    </p:spTree>
    <p:extLst>
      <p:ext uri="{BB962C8B-B14F-4D97-AF65-F5344CB8AC3E}">
        <p14:creationId xmlns:p14="http://schemas.microsoft.com/office/powerpoint/2010/main" val="144192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Expectations &amp; Concerns:</a:t>
            </a:r>
            <a:r>
              <a:rPr lang="en-US" sz="1200" kern="1200" dirty="0">
                <a:solidFill>
                  <a:schemeClr val="tx1"/>
                </a:solidFill>
                <a:effectLst/>
                <a:latin typeface="+mn-lt"/>
                <a:ea typeface="+mn-ea"/>
                <a:cs typeface="+mn-cs"/>
              </a:rPr>
              <a:t> (Exercise – ask attendees)</a:t>
            </a:r>
          </a:p>
          <a:p>
            <a:pPr lvl="0"/>
            <a:r>
              <a:rPr lang="en-US" sz="1200" kern="1200" dirty="0">
                <a:solidFill>
                  <a:schemeClr val="tx1"/>
                </a:solidFill>
                <a:effectLst/>
                <a:latin typeface="+mn-lt"/>
                <a:ea typeface="+mn-ea"/>
                <a:cs typeface="+mn-cs"/>
              </a:rPr>
              <a:t>DID YOU DOWNLOAD THE FREE </a:t>
            </a:r>
            <a:r>
              <a:rPr lang="en-US" sz="1200" b="1" i="1" kern="1200" dirty="0">
                <a:solidFill>
                  <a:schemeClr val="tx1"/>
                </a:solidFill>
                <a:effectLst/>
                <a:latin typeface="+mn-lt"/>
                <a:ea typeface="+mn-ea"/>
                <a:cs typeface="+mn-cs"/>
              </a:rPr>
              <a:t>COMPANION</a:t>
            </a:r>
            <a:r>
              <a:rPr lang="en-US" sz="1200" kern="1200" dirty="0">
                <a:solidFill>
                  <a:schemeClr val="tx1"/>
                </a:solidFill>
                <a:effectLst/>
                <a:latin typeface="+mn-lt"/>
                <a:ea typeface="+mn-ea"/>
                <a:cs typeface="+mn-cs"/>
              </a:rPr>
              <a:t> WORKSHEET FOR THE WEBINAR?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are you basing your floral budget on?  </a:t>
            </a:r>
          </a:p>
          <a:p>
            <a:pPr lvl="0"/>
            <a:r>
              <a:rPr lang="en-US" sz="1200" kern="1200" dirty="0">
                <a:solidFill>
                  <a:schemeClr val="tx1"/>
                </a:solidFill>
                <a:effectLst/>
                <a:latin typeface="+mn-lt"/>
                <a:ea typeface="+mn-ea"/>
                <a:cs typeface="+mn-cs"/>
              </a:rPr>
              <a:t>How much time have you given yourself for your research, development and planning process? </a:t>
            </a:r>
          </a:p>
          <a:p>
            <a:pPr lvl="0"/>
            <a:r>
              <a:rPr lang="en-US" sz="1200" kern="1200" dirty="0">
                <a:solidFill>
                  <a:schemeClr val="tx1"/>
                </a:solidFill>
                <a:effectLst/>
                <a:latin typeface="+mn-lt"/>
                <a:ea typeface="+mn-ea"/>
                <a:cs typeface="+mn-cs"/>
              </a:rPr>
              <a:t>Do you have an actual “Floral budget plan” in place or do you need to review it?</a:t>
            </a:r>
          </a:p>
          <a:p>
            <a:pPr lvl="0"/>
            <a:r>
              <a:rPr lang="en-US" sz="1200" kern="1200" dirty="0">
                <a:solidFill>
                  <a:schemeClr val="tx1"/>
                </a:solidFill>
                <a:effectLst/>
                <a:latin typeface="+mn-lt"/>
                <a:ea typeface="+mn-ea"/>
                <a:cs typeface="+mn-cs"/>
              </a:rPr>
              <a:t>Are you looking for the best floral design solutions for your wedding &amp; budget?</a:t>
            </a:r>
          </a:p>
        </p:txBody>
      </p:sp>
      <p:sp>
        <p:nvSpPr>
          <p:cNvPr id="4" name="Slide Number Placeholder 3"/>
          <p:cNvSpPr>
            <a:spLocks noGrp="1"/>
          </p:cNvSpPr>
          <p:nvPr>
            <p:ph type="sldNum" sz="quarter" idx="10"/>
          </p:nvPr>
        </p:nvSpPr>
        <p:spPr/>
        <p:txBody>
          <a:bodyPr/>
          <a:lstStyle/>
          <a:p>
            <a:fld id="{8B05C2F7-830E-4165-945A-8E3348CF95C2}" type="slidenum">
              <a:rPr lang="en-US" smtClean="0"/>
              <a:t>3</a:t>
            </a:fld>
            <a:endParaRPr lang="en-US"/>
          </a:p>
        </p:txBody>
      </p:sp>
    </p:spTree>
    <p:extLst>
      <p:ext uri="{BB962C8B-B14F-4D97-AF65-F5344CB8AC3E}">
        <p14:creationId xmlns:p14="http://schemas.microsoft.com/office/powerpoint/2010/main" val="239921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It all began in a State of Emergency</a:t>
            </a:r>
            <a:r>
              <a:rPr lang="en-US" sz="1200" kern="1200" dirty="0">
                <a:solidFill>
                  <a:schemeClr val="tx1"/>
                </a:solidFill>
                <a:effectLst/>
                <a:latin typeface="+mn-lt"/>
                <a:ea typeface="+mn-ea"/>
                <a:cs typeface="+mn-cs"/>
              </a:rPr>
              <a:t>” - Credentials &amp; background: </a:t>
            </a:r>
          </a:p>
          <a:p>
            <a:r>
              <a:rPr lang="en-US" sz="1200" kern="1200" dirty="0">
                <a:solidFill>
                  <a:schemeClr val="tx1"/>
                </a:solidFill>
                <a:effectLst/>
                <a:latin typeface="+mn-lt"/>
                <a:ea typeface="+mn-ea"/>
                <a:cs typeface="+mn-cs"/>
              </a:rPr>
              <a:t>(A little about the presenter – personal life, personal philosophy, pre-event industry, how I got into the industry, what qualifies me as an expert today, how to learn more about me on their own)</a:t>
            </a:r>
          </a:p>
          <a:p>
            <a:endParaRPr lang="en-US" dirty="0"/>
          </a:p>
        </p:txBody>
      </p:sp>
      <p:sp>
        <p:nvSpPr>
          <p:cNvPr id="4" name="Slide Number Placeholder 3"/>
          <p:cNvSpPr>
            <a:spLocks noGrp="1"/>
          </p:cNvSpPr>
          <p:nvPr>
            <p:ph type="sldNum" sz="quarter" idx="10"/>
          </p:nvPr>
        </p:nvSpPr>
        <p:spPr/>
        <p:txBody>
          <a:bodyPr/>
          <a:lstStyle/>
          <a:p>
            <a:fld id="{8B05C2F7-830E-4165-945A-8E3348CF95C2}" type="slidenum">
              <a:rPr lang="en-US" smtClean="0"/>
              <a:t>4</a:t>
            </a:fld>
            <a:endParaRPr lang="en-US"/>
          </a:p>
        </p:txBody>
      </p:sp>
    </p:spTree>
    <p:extLst>
      <p:ext uri="{BB962C8B-B14F-4D97-AF65-F5344CB8AC3E}">
        <p14:creationId xmlns:p14="http://schemas.microsoft.com/office/powerpoint/2010/main" val="272968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“Flower frustration”</a:t>
            </a:r>
            <a:r>
              <a:rPr lang="en-US" sz="1200" kern="1200" dirty="0">
                <a:solidFill>
                  <a:schemeClr val="tx1"/>
                </a:solidFill>
                <a:effectLst/>
                <a:latin typeface="+mn-lt"/>
                <a:ea typeface="+mn-ea"/>
                <a:cs typeface="+mn-cs"/>
              </a:rPr>
              <a:t>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Identify issues: (what is the problems, concerns, and needs)</a:t>
            </a:r>
          </a:p>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is a Floral Design Plan?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design plan is concept development and a cohesive strategy to that maximized the budget to achieve the concept look</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Cost vs budget</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1 Prioritizing - Level of importance</a:t>
            </a:r>
          </a:p>
          <a:p>
            <a:r>
              <a:rPr lang="en-US" sz="1200" kern="1200" baseline="0" dirty="0">
                <a:solidFill>
                  <a:schemeClr val="tx1"/>
                </a:solidFill>
                <a:effectLst/>
                <a:latin typeface="+mn-lt"/>
                <a:ea typeface="+mn-ea"/>
                <a:cs typeface="+mn-cs"/>
              </a:rPr>
              <a:t>2 Key style, theme and design preference</a:t>
            </a:r>
          </a:p>
          <a:p>
            <a:r>
              <a:rPr lang="en-US" sz="1200" kern="1200" baseline="0" dirty="0">
                <a:solidFill>
                  <a:schemeClr val="tx1"/>
                </a:solidFill>
                <a:effectLst/>
                <a:latin typeface="+mn-lt"/>
                <a:ea typeface="+mn-ea"/>
                <a:cs typeface="+mn-cs"/>
              </a:rPr>
              <a:t>3 Production needs - *Identifying ALL components and production needs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One of many strategies that </a:t>
            </a:r>
            <a:r>
              <a:rPr lang="en-US" sz="1200" kern="1200" baseline="0" dirty="0" err="1">
                <a:solidFill>
                  <a:schemeClr val="tx1"/>
                </a:solidFill>
                <a:effectLst/>
                <a:latin typeface="+mn-lt"/>
                <a:ea typeface="+mn-ea"/>
                <a:cs typeface="+mn-cs"/>
              </a:rPr>
              <a:t>compreis</a:t>
            </a:r>
            <a:r>
              <a:rPr lang="en-US" sz="1200" kern="1200" baseline="0" dirty="0">
                <a:solidFill>
                  <a:schemeClr val="tx1"/>
                </a:solidFill>
                <a:effectLst/>
                <a:latin typeface="+mn-lt"/>
                <a:ea typeface="+mn-ea"/>
                <a:cs typeface="+mn-cs"/>
              </a:rPr>
              <a:t> the overall wedding plan</a:t>
            </a:r>
          </a:p>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will visually tell your story or set the scene for your experience?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a:t>
            </a:r>
            <a:r>
              <a:rPr lang="en-US" sz="1200" kern="1200" dirty="0" err="1">
                <a:solidFill>
                  <a:schemeClr val="tx1"/>
                </a:solidFill>
                <a:effectLst/>
                <a:latin typeface="+mn-lt"/>
                <a:ea typeface="+mn-ea"/>
                <a:cs typeface="+mn-cs"/>
              </a:rPr>
              <a:t>great</a:t>
            </a:r>
            <a:r>
              <a:rPr lang="en-US" sz="1200" kern="1200" baseline="0" dirty="0" err="1">
                <a:solidFill>
                  <a:schemeClr val="tx1"/>
                </a:solidFill>
                <a:effectLst/>
                <a:latin typeface="+mn-lt"/>
                <a:ea typeface="+mn-ea"/>
                <a:cs typeface="+mn-cs"/>
              </a:rPr>
              <a:t>ing</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stregety</a:t>
            </a:r>
            <a:r>
              <a:rPr lang="en-US" sz="1200" kern="1200" baseline="0" dirty="0">
                <a:solidFill>
                  <a:schemeClr val="tx1"/>
                </a:solidFill>
                <a:effectLst/>
                <a:latin typeface="+mn-lt"/>
                <a:ea typeface="+mn-ea"/>
                <a:cs typeface="+mn-cs"/>
              </a:rPr>
              <a:t> before you start actually planning?</a:t>
            </a:r>
          </a:p>
          <a:p>
            <a:endParaRPr lang="en-US" sz="1200" kern="1200" baseline="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Design Budget vs Design Cost</a:t>
            </a:r>
            <a:r>
              <a:rPr lang="en-US" sz="1200" kern="1200" dirty="0">
                <a:solidFill>
                  <a:schemeClr val="tx1"/>
                </a:solidFill>
                <a:effectLst/>
                <a:latin typeface="+mn-lt"/>
                <a:ea typeface="+mn-ea"/>
                <a:cs typeface="+mn-cs"/>
              </a:rPr>
              <a:t> – </a:t>
            </a:r>
          </a:p>
          <a:p>
            <a:r>
              <a:rPr lang="en-US" sz="1200" b="1" u="sng" kern="1200" dirty="0">
                <a:solidFill>
                  <a:schemeClr val="tx1"/>
                </a:solidFill>
                <a:effectLst/>
                <a:latin typeface="+mn-lt"/>
                <a:ea typeface="+mn-ea"/>
                <a:cs typeface="+mn-cs"/>
              </a:rPr>
              <a:t>1. BUDGET</a:t>
            </a:r>
            <a:r>
              <a:rPr lang="en-US" sz="1200" kern="1200" dirty="0">
                <a:solidFill>
                  <a:schemeClr val="tx1"/>
                </a:solidFill>
                <a:effectLst/>
                <a:latin typeface="+mn-lt"/>
                <a:ea typeface="+mn-ea"/>
                <a:cs typeface="+mn-cs"/>
              </a:rPr>
              <a:t> is what you want to or a set limit to what you want to spend</a:t>
            </a:r>
          </a:p>
          <a:p>
            <a:r>
              <a:rPr lang="en-US" sz="1200" b="1" u="sng" kern="1200" dirty="0">
                <a:solidFill>
                  <a:schemeClr val="tx1"/>
                </a:solidFill>
                <a:effectLst/>
                <a:latin typeface="+mn-lt"/>
                <a:ea typeface="+mn-ea"/>
                <a:cs typeface="+mn-cs"/>
              </a:rPr>
              <a:t>2. COST</a:t>
            </a:r>
            <a:r>
              <a:rPr lang="en-US" sz="1200" kern="1200" dirty="0">
                <a:solidFill>
                  <a:schemeClr val="tx1"/>
                </a:solidFill>
                <a:effectLst/>
                <a:latin typeface="+mn-lt"/>
                <a:ea typeface="+mn-ea"/>
                <a:cs typeface="+mn-cs"/>
              </a:rPr>
              <a:t> is the actually and complete total of product including any services or fees associated with it’s final production from start to finish before, during and after your event.</a:t>
            </a:r>
          </a:p>
          <a:p>
            <a:r>
              <a:rPr lang="en-US" sz="1200" kern="1200" dirty="0">
                <a:solidFill>
                  <a:schemeClr val="tx1"/>
                </a:solidFill>
                <a:effectLst/>
                <a:latin typeface="+mn-lt"/>
                <a:ea typeface="+mn-ea"/>
                <a:cs typeface="+mn-cs"/>
              </a:rPr>
              <a:t>HAVE YOU EVER ASKED?</a:t>
            </a:r>
          </a:p>
          <a:p>
            <a:r>
              <a:rPr lang="en-US" sz="1200" b="1" i="1" u="sng" kern="1200" dirty="0">
                <a:solidFill>
                  <a:schemeClr val="tx1"/>
                </a:solidFill>
                <a:effectLst/>
                <a:latin typeface="+mn-lt"/>
                <a:ea typeface="+mn-ea"/>
                <a:cs typeface="+mn-cs"/>
              </a:rPr>
              <a:t>3. PROBLEM</a:t>
            </a:r>
            <a:r>
              <a:rPr lang="en-US" sz="1200" b="1" kern="1200" dirty="0">
                <a:solidFill>
                  <a:schemeClr val="tx1"/>
                </a:solidFill>
                <a:effectLst/>
                <a:latin typeface="+mn-lt"/>
                <a:ea typeface="+mn-ea"/>
                <a:cs typeface="+mn-cs"/>
              </a:rPr>
              <a:t>!!!  Often people set a budget before understand then products and services involved to create what they want.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ASKING “HOW MUCH DOES THIS COSTS” </a:t>
            </a:r>
            <a:r>
              <a:rPr lang="en-US" sz="1200" kern="1200" dirty="0">
                <a:solidFill>
                  <a:schemeClr val="tx1"/>
                </a:solidFill>
                <a:effectLst/>
                <a:latin typeface="+mn-lt"/>
                <a:ea typeface="+mn-ea"/>
                <a:cs typeface="+mn-cs"/>
              </a:rPr>
              <a:t>FROM SOMEONE ELSE WORK, FROM A PIC, BRIDAL DISPLAYS USUALLY HAVE A FLEXIBLE BUDGET BECAUSE AREN’T WORRIED ABOUT COSTS, MATERIALS, TIME, LABOR, ETC</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5. RESULT:</a:t>
            </a:r>
            <a:r>
              <a:rPr lang="en-US" sz="1200" kern="1200" dirty="0">
                <a:solidFill>
                  <a:schemeClr val="tx1"/>
                </a:solidFill>
                <a:effectLst/>
                <a:latin typeface="+mn-lt"/>
                <a:ea typeface="+mn-ea"/>
                <a:cs typeface="+mn-cs"/>
              </a:rPr>
              <a:t> Many times couples have a specific wedding budget in mind and while some stick to their budget, the reality is that things add up quickly and often exceed the original budget.</a:t>
            </a:r>
          </a:p>
        </p:txBody>
      </p:sp>
      <p:sp>
        <p:nvSpPr>
          <p:cNvPr id="4" name="Slide Number Placeholder 3"/>
          <p:cNvSpPr>
            <a:spLocks noGrp="1"/>
          </p:cNvSpPr>
          <p:nvPr>
            <p:ph type="sldNum" sz="quarter" idx="10"/>
          </p:nvPr>
        </p:nvSpPr>
        <p:spPr/>
        <p:txBody>
          <a:bodyPr/>
          <a:lstStyle/>
          <a:p>
            <a:fld id="{8B05C2F7-830E-4165-945A-8E3348CF95C2}" type="slidenum">
              <a:rPr lang="en-US" smtClean="0"/>
              <a:t>5</a:t>
            </a:fld>
            <a:endParaRPr lang="en-US"/>
          </a:p>
        </p:txBody>
      </p:sp>
    </p:spTree>
    <p:extLst>
      <p:ext uri="{BB962C8B-B14F-4D97-AF65-F5344CB8AC3E}">
        <p14:creationId xmlns:p14="http://schemas.microsoft.com/office/powerpoint/2010/main" val="304473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a:xfrm>
            <a:off x="457201" y="3782291"/>
            <a:ext cx="5957454" cy="4902922"/>
          </a:xfrm>
        </p:spPr>
        <p:txBody>
          <a:bodyPr/>
          <a:lstStyle/>
          <a:p>
            <a:pPr lvl="0"/>
            <a:r>
              <a:rPr lang="en-US" sz="1100" b="1" i="1" dirty="0"/>
              <a:t>2017 NATIONAL AVERAGE WEDDING: </a:t>
            </a:r>
            <a:endParaRPr lang="en-US" sz="1100" dirty="0"/>
          </a:p>
          <a:p>
            <a:pPr lvl="0"/>
            <a:r>
              <a:rPr lang="en-US" sz="1100" dirty="0"/>
              <a:t>New industry reports - </a:t>
            </a:r>
            <a:r>
              <a:rPr lang="en-US" sz="1100" b="1" i="1" dirty="0"/>
              <a:t>National average wedding budgets for 2017 at: $28,000</a:t>
            </a:r>
            <a:endParaRPr lang="en-US" sz="1100" dirty="0"/>
          </a:p>
          <a:p>
            <a:r>
              <a:rPr lang="en-US" sz="1100" b="1" i="1" dirty="0"/>
              <a:t> Special note!  </a:t>
            </a:r>
          </a:p>
          <a:p>
            <a:pPr lvl="0"/>
            <a:r>
              <a:rPr lang="en-US" sz="1100" b="1" dirty="0"/>
              <a:t>1. MILLENNIAL COUPLE: </a:t>
            </a:r>
            <a:r>
              <a:rPr lang="en-US" sz="1100" dirty="0"/>
              <a:t>are spending </a:t>
            </a:r>
            <a:r>
              <a:rPr lang="en-US" sz="1100" b="1" i="1" dirty="0"/>
              <a:t>slightly more average budget of $30,000</a:t>
            </a:r>
            <a:endParaRPr lang="en-US" sz="1100" dirty="0"/>
          </a:p>
          <a:p>
            <a:pPr lvl="0"/>
            <a:r>
              <a:rPr lang="en-US" sz="1100" b="1" dirty="0"/>
              <a:t>2. COSTS BY LOCATION - Coastal VA couples </a:t>
            </a:r>
            <a:r>
              <a:rPr lang="en-US" sz="1100" dirty="0"/>
              <a:t>average which we</a:t>
            </a:r>
            <a:r>
              <a:rPr lang="en-US" sz="1100" baseline="0" dirty="0"/>
              <a:t> consider the </a:t>
            </a:r>
            <a:r>
              <a:rPr lang="en-US" sz="1100" b="1" i="1" baseline="0" dirty="0"/>
              <a:t>Hampton Roads area or from Williamsburg to Virginia Beach and even some parts of OBX </a:t>
            </a:r>
            <a:r>
              <a:rPr lang="en-US" sz="1100" dirty="0"/>
              <a:t>spend between </a:t>
            </a:r>
            <a:r>
              <a:rPr lang="en-US" sz="1100" b="1" dirty="0"/>
              <a:t>$20,225 -$33,708</a:t>
            </a:r>
            <a:r>
              <a:rPr lang="en-US" sz="1100" dirty="0"/>
              <a:t> </a:t>
            </a:r>
          </a:p>
          <a:p>
            <a:pPr lvl="0"/>
            <a:endParaRPr lang="en-US" sz="1100" dirty="0"/>
          </a:p>
          <a:p>
            <a:pPr lvl="0"/>
            <a:r>
              <a:rPr lang="en-US" sz="1100" b="1" dirty="0"/>
              <a:t>1. Location </a:t>
            </a:r>
            <a:r>
              <a:rPr lang="en-US" sz="1100" dirty="0"/>
              <a:t>– Region of the country, state, metro vs rural w/resources available, amenities retire, resort, demand, </a:t>
            </a:r>
          </a:p>
          <a:p>
            <a:pPr lvl="0"/>
            <a:r>
              <a:rPr lang="en-US" sz="1100" b="1" dirty="0"/>
              <a:t>2. Quality &amp; Preferences </a:t>
            </a:r>
            <a:r>
              <a:rPr lang="en-US" sz="1100" dirty="0"/>
              <a:t>– materials, details, embellishments, etc.  taste and “good-eye”, No such thing as champagne taste on beer budget… some craft beers cost more than cheap champagne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Where does that number come from – what are they spending this on?</a:t>
            </a:r>
          </a:p>
          <a:p>
            <a:r>
              <a:rPr lang="en-US" sz="1100" kern="1200" dirty="0">
                <a:solidFill>
                  <a:schemeClr val="tx1"/>
                </a:solidFill>
                <a:effectLst/>
                <a:latin typeface="+mn-lt"/>
                <a:ea typeface="+mn-ea"/>
                <a:cs typeface="+mn-cs"/>
              </a:rPr>
              <a:t>A single guest could add between </a:t>
            </a:r>
            <a:r>
              <a:rPr lang="en-US" sz="1100" b="1" kern="1200" dirty="0">
                <a:solidFill>
                  <a:schemeClr val="tx1"/>
                </a:solidFill>
                <a:effectLst/>
                <a:latin typeface="+mn-lt"/>
                <a:ea typeface="+mn-ea"/>
                <a:cs typeface="+mn-cs"/>
              </a:rPr>
              <a:t>$143 and $174</a:t>
            </a:r>
            <a:r>
              <a:rPr lang="en-US" sz="1100" kern="1200" dirty="0">
                <a:solidFill>
                  <a:schemeClr val="tx1"/>
                </a:solidFill>
                <a:effectLst/>
                <a:latin typeface="+mn-lt"/>
                <a:ea typeface="+mn-ea"/>
                <a:cs typeface="+mn-cs"/>
              </a:rPr>
              <a:t> to the overall cost of your wedding.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&lt; 50 guest = </a:t>
            </a:r>
            <a:r>
              <a:rPr lang="en-US" sz="1100" b="1" kern="1200" dirty="0">
                <a:solidFill>
                  <a:schemeClr val="tx1"/>
                </a:solidFill>
                <a:effectLst/>
                <a:latin typeface="+mn-lt"/>
                <a:ea typeface="+mn-ea"/>
                <a:cs typeface="+mn-cs"/>
              </a:rPr>
              <a:t>$9,000 - $15,000 (average</a:t>
            </a:r>
            <a:r>
              <a:rPr lang="en-US" sz="1100" b="1" kern="1200" baseline="0" dirty="0">
                <a:solidFill>
                  <a:schemeClr val="tx1"/>
                </a:solidFill>
                <a:effectLst/>
                <a:latin typeface="+mn-lt"/>
                <a:ea typeface="+mn-ea"/>
                <a:cs typeface="+mn-cs"/>
              </a:rPr>
              <a:t> $12,000)</a:t>
            </a:r>
            <a:endParaRPr lang="en-US" sz="1100" b="1"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50 – 100 guests = </a:t>
            </a:r>
            <a:r>
              <a:rPr lang="en-US" sz="1100" b="1" kern="1200" dirty="0">
                <a:solidFill>
                  <a:schemeClr val="tx1"/>
                </a:solidFill>
                <a:effectLst/>
                <a:latin typeface="+mn-lt"/>
                <a:ea typeface="+mn-ea"/>
                <a:cs typeface="+mn-cs"/>
              </a:rPr>
              <a:t>$14,000 - $23,000 (average</a:t>
            </a:r>
            <a:r>
              <a:rPr lang="en-US" sz="1100" b="1" kern="1200" baseline="0" dirty="0">
                <a:solidFill>
                  <a:schemeClr val="tx1"/>
                </a:solidFill>
                <a:effectLst/>
                <a:latin typeface="+mn-lt"/>
                <a:ea typeface="+mn-ea"/>
                <a:cs typeface="+mn-cs"/>
              </a:rPr>
              <a:t> $18,000)</a:t>
            </a:r>
            <a:endParaRPr lang="en-US" sz="1100" b="1"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100 – 200 guests = </a:t>
            </a:r>
            <a:r>
              <a:rPr lang="en-US" sz="1100" b="1" kern="1200" dirty="0">
                <a:solidFill>
                  <a:schemeClr val="tx1"/>
                </a:solidFill>
                <a:effectLst/>
                <a:latin typeface="+mn-lt"/>
                <a:ea typeface="+mn-ea"/>
                <a:cs typeface="+mn-cs"/>
              </a:rPr>
              <a:t>$22,000 - $36,000 (average $29,000)</a:t>
            </a:r>
          </a:p>
          <a:p>
            <a:pPr lvl="1"/>
            <a:r>
              <a:rPr lang="en-US" sz="1100" kern="1200" dirty="0">
                <a:solidFill>
                  <a:schemeClr val="tx1"/>
                </a:solidFill>
                <a:effectLst/>
                <a:latin typeface="+mn-lt"/>
                <a:ea typeface="+mn-ea"/>
                <a:cs typeface="+mn-cs"/>
              </a:rPr>
              <a:t>200 – 300 guests </a:t>
            </a:r>
            <a:r>
              <a:rPr lang="en-US" sz="1100" b="1" kern="1200" dirty="0">
                <a:solidFill>
                  <a:schemeClr val="tx1"/>
                </a:solidFill>
                <a:effectLst/>
                <a:latin typeface="+mn-lt"/>
                <a:ea typeface="+mn-ea"/>
                <a:cs typeface="+mn-cs"/>
              </a:rPr>
              <a:t>= $28,000 - $47,000 (average $38,000)</a:t>
            </a:r>
          </a:p>
          <a:p>
            <a:pPr lvl="1"/>
            <a:r>
              <a:rPr lang="en-US" sz="1100" kern="1200" dirty="0">
                <a:solidFill>
                  <a:schemeClr val="tx1"/>
                </a:solidFill>
                <a:effectLst/>
                <a:latin typeface="+mn-lt"/>
                <a:ea typeface="+mn-ea"/>
                <a:cs typeface="+mn-cs"/>
              </a:rPr>
              <a:t>&gt;300 guests </a:t>
            </a:r>
            <a:r>
              <a:rPr lang="en-US" sz="1100" b="1" kern="1200" dirty="0">
                <a:solidFill>
                  <a:schemeClr val="tx1"/>
                </a:solidFill>
                <a:effectLst/>
                <a:latin typeface="+mn-lt"/>
                <a:ea typeface="+mn-ea"/>
                <a:cs typeface="+mn-cs"/>
              </a:rPr>
              <a:t>= $54,000 - $90,000 (average $73,000)</a:t>
            </a:r>
          </a:p>
          <a:p>
            <a:r>
              <a:rPr lang="en-US" sz="1100" kern="1200" dirty="0">
                <a:solidFill>
                  <a:schemeClr val="tx1"/>
                </a:solidFill>
                <a:effectLst/>
                <a:latin typeface="+mn-lt"/>
                <a:ea typeface="+mn-ea"/>
                <a:cs typeface="+mn-cs"/>
              </a:rPr>
              <a:t> </a:t>
            </a:r>
          </a:p>
          <a:p>
            <a:pPr lvl="0"/>
            <a:r>
              <a:rPr lang="en-US" sz="1100" b="1" kern="1200" dirty="0">
                <a:solidFill>
                  <a:schemeClr val="tx1"/>
                </a:solidFill>
                <a:effectLst/>
                <a:latin typeface="+mn-lt"/>
                <a:ea typeface="+mn-ea"/>
                <a:cs typeface="+mn-cs"/>
              </a:rPr>
              <a:t>How many vendors will you hire? - Most couples will hire 13 to 18 vendors for their wedding. </a:t>
            </a:r>
            <a:r>
              <a:rPr lang="en-US" sz="1100" kern="1200" dirty="0">
                <a:solidFill>
                  <a:schemeClr val="tx1"/>
                </a:solidFill>
                <a:effectLst/>
                <a:latin typeface="+mn-lt"/>
                <a:ea typeface="+mn-ea"/>
                <a:cs typeface="+mn-cs"/>
              </a:rPr>
              <a:t> A big problem many couples run into is they may wait until ½ through the bookings to book their floral designer.</a:t>
            </a:r>
            <a:r>
              <a:rPr lang="en-US" sz="1100" b="1" kern="1200" dirty="0">
                <a:solidFill>
                  <a:schemeClr val="tx1"/>
                </a:solidFill>
                <a:effectLst/>
                <a:latin typeface="+mn-lt"/>
                <a:ea typeface="+mn-ea"/>
                <a:cs typeface="+mn-cs"/>
              </a:rPr>
              <a:t>  (We’ll come back to that later)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p>
          <a:p>
            <a:pPr lvl="0"/>
            <a:r>
              <a:rPr lang="en-US" sz="1100" b="1" kern="1200" dirty="0">
                <a:solidFill>
                  <a:schemeClr val="tx1"/>
                </a:solidFill>
                <a:effectLst/>
                <a:latin typeface="+mn-lt"/>
                <a:ea typeface="+mn-ea"/>
                <a:cs typeface="+mn-cs"/>
              </a:rPr>
              <a:t>Are you asking the right questions?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What types of questions are you asking your floral designer?  Well in most cases they find themselves making the next biggest, and common, mistake.  Picking items and they to piecemeal items together to fit into a budget by asking things like, “Well, how much is this... how much is that??”  Which can give an inaccurate estimate and less bang for your buck.  We’ll go into this more in just a minute.</a:t>
            </a:r>
          </a:p>
        </p:txBody>
      </p:sp>
      <p:sp>
        <p:nvSpPr>
          <p:cNvPr id="4" name="Slide Number Placeholder 3"/>
          <p:cNvSpPr>
            <a:spLocks noGrp="1"/>
          </p:cNvSpPr>
          <p:nvPr>
            <p:ph type="sldNum" sz="quarter" idx="10"/>
          </p:nvPr>
        </p:nvSpPr>
        <p:spPr/>
        <p:txBody>
          <a:bodyPr/>
          <a:lstStyle/>
          <a:p>
            <a:fld id="{8B05C2F7-830E-4165-945A-8E3348CF95C2}" type="slidenum">
              <a:rPr lang="en-US" smtClean="0"/>
              <a:t>6</a:t>
            </a:fld>
            <a:endParaRPr lang="en-US"/>
          </a:p>
        </p:txBody>
      </p:sp>
    </p:spTree>
    <p:extLst>
      <p:ext uri="{BB962C8B-B14F-4D97-AF65-F5344CB8AC3E}">
        <p14:creationId xmlns:p14="http://schemas.microsoft.com/office/powerpoint/2010/main" val="86696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a:xfrm>
            <a:off x="457201" y="3782291"/>
            <a:ext cx="5957454" cy="4902922"/>
          </a:xfrm>
        </p:spPr>
        <p:txBody>
          <a:bodyPr/>
          <a:lstStyle/>
          <a:p>
            <a:pPr lvl="0"/>
            <a:r>
              <a:rPr lang="en-US" sz="1100" b="1" i="1" dirty="0"/>
              <a:t>2017 NATIONAL AVERAGE WEDDING: </a:t>
            </a:r>
            <a:endParaRPr lang="en-US" sz="1100" dirty="0"/>
          </a:p>
          <a:p>
            <a:pPr lvl="0"/>
            <a:r>
              <a:rPr lang="en-US" sz="1100" dirty="0"/>
              <a:t>New industry reports - </a:t>
            </a:r>
            <a:r>
              <a:rPr lang="en-US" sz="1100" b="1" i="1" dirty="0"/>
              <a:t>National average wedding budgets for 2017 at: $28,000</a:t>
            </a:r>
            <a:endParaRPr lang="en-US" sz="1100" dirty="0"/>
          </a:p>
          <a:p>
            <a:r>
              <a:rPr lang="en-US" sz="1100" b="1" i="1" dirty="0"/>
              <a:t> Special note!  </a:t>
            </a:r>
          </a:p>
          <a:p>
            <a:pPr lvl="0"/>
            <a:r>
              <a:rPr lang="en-US" sz="1100" b="1" dirty="0"/>
              <a:t>1. MILLENNIAL COUPLE: </a:t>
            </a:r>
            <a:r>
              <a:rPr lang="en-US" sz="1100" dirty="0"/>
              <a:t>are spending </a:t>
            </a:r>
            <a:r>
              <a:rPr lang="en-US" sz="1100" b="1" i="1" dirty="0"/>
              <a:t>slightly more average budget of $30,000</a:t>
            </a:r>
            <a:endParaRPr lang="en-US" sz="1100" dirty="0"/>
          </a:p>
          <a:p>
            <a:pPr lvl="0"/>
            <a:r>
              <a:rPr lang="en-US" sz="1100" b="1" dirty="0"/>
              <a:t>2. COSTS BY LOCATION - Coastal VA couples </a:t>
            </a:r>
            <a:r>
              <a:rPr lang="en-US" sz="1100" dirty="0"/>
              <a:t>average which we</a:t>
            </a:r>
            <a:r>
              <a:rPr lang="en-US" sz="1100" baseline="0" dirty="0"/>
              <a:t> consider the </a:t>
            </a:r>
            <a:r>
              <a:rPr lang="en-US" sz="1100" b="1" i="1" baseline="0" dirty="0"/>
              <a:t>Hampton Roads area or from Williamsburg to Virginia Beach and even some parts of OBX </a:t>
            </a:r>
            <a:r>
              <a:rPr lang="en-US" sz="1100" dirty="0"/>
              <a:t>spend between </a:t>
            </a:r>
            <a:r>
              <a:rPr lang="en-US" sz="1100" b="1" dirty="0"/>
              <a:t>$20,225 -$33,708</a:t>
            </a:r>
            <a:r>
              <a:rPr lang="en-US" sz="1100" dirty="0"/>
              <a:t> </a:t>
            </a:r>
          </a:p>
          <a:p>
            <a:pPr lvl="0"/>
            <a:endParaRPr lang="en-US" sz="1100" dirty="0"/>
          </a:p>
          <a:p>
            <a:pPr lvl="0"/>
            <a:r>
              <a:rPr lang="en-US" sz="1100" b="1" dirty="0"/>
              <a:t>1. Location </a:t>
            </a:r>
            <a:r>
              <a:rPr lang="en-US" sz="1100" dirty="0"/>
              <a:t>– We’ve already discussed “Region of the country, state, metro vs rural “but about the actual </a:t>
            </a:r>
            <a:r>
              <a:rPr lang="en-US" sz="1100" b="1" dirty="0"/>
              <a:t>“LOCATION’S”  Needs</a:t>
            </a:r>
            <a:r>
              <a:rPr lang="en-US" sz="1100" dirty="0"/>
              <a:t>.  The resources available, amenities, demand, </a:t>
            </a:r>
          </a:p>
          <a:p>
            <a:pPr lvl="0"/>
            <a:r>
              <a:rPr lang="en-US" sz="1100" b="1" dirty="0"/>
              <a:t>2. Quality &amp; Preferences </a:t>
            </a:r>
            <a:r>
              <a:rPr lang="en-US" sz="1100" dirty="0"/>
              <a:t>– materials, details, embellishments, etc.  taste and “good-eye”, No such thing as champagne taste on beer budget… some craft beers cost more than cheap champagne</a:t>
            </a:r>
          </a:p>
          <a:p>
            <a:pPr lvl="0"/>
            <a:r>
              <a:rPr lang="en-US" sz="1100" dirty="0" err="1"/>
              <a:t>Chavrai</a:t>
            </a:r>
            <a:r>
              <a:rPr lang="en-US" sz="1100" dirty="0"/>
              <a:t> chairs vs venue chairs (half </a:t>
            </a:r>
            <a:r>
              <a:rPr lang="en-US" sz="1100" dirty="0" err="1"/>
              <a:t>moone</a:t>
            </a:r>
            <a:r>
              <a:rPr lang="en-US" sz="1100" dirty="0"/>
              <a: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Where does that number come from – what are they spending this on?</a:t>
            </a:r>
          </a:p>
          <a:p>
            <a:r>
              <a:rPr lang="en-US" sz="1100" kern="1200" dirty="0">
                <a:solidFill>
                  <a:schemeClr val="tx1"/>
                </a:solidFill>
                <a:effectLst/>
                <a:latin typeface="+mn-lt"/>
                <a:ea typeface="+mn-ea"/>
                <a:cs typeface="+mn-cs"/>
              </a:rPr>
              <a:t>A single guest could add between </a:t>
            </a:r>
            <a:r>
              <a:rPr lang="en-US" sz="1100" b="1" kern="1200" dirty="0">
                <a:solidFill>
                  <a:schemeClr val="tx1"/>
                </a:solidFill>
                <a:effectLst/>
                <a:latin typeface="+mn-lt"/>
                <a:ea typeface="+mn-ea"/>
                <a:cs typeface="+mn-cs"/>
              </a:rPr>
              <a:t>$143 and $174</a:t>
            </a:r>
            <a:r>
              <a:rPr lang="en-US" sz="1100" kern="1200" dirty="0">
                <a:solidFill>
                  <a:schemeClr val="tx1"/>
                </a:solidFill>
                <a:effectLst/>
                <a:latin typeface="+mn-lt"/>
                <a:ea typeface="+mn-ea"/>
                <a:cs typeface="+mn-cs"/>
              </a:rPr>
              <a:t> to the overall cost of your wedding.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&lt; 50 guest = </a:t>
            </a:r>
            <a:r>
              <a:rPr lang="en-US" sz="1100" b="1" kern="1200" dirty="0">
                <a:solidFill>
                  <a:schemeClr val="tx1"/>
                </a:solidFill>
                <a:effectLst/>
                <a:latin typeface="+mn-lt"/>
                <a:ea typeface="+mn-ea"/>
                <a:cs typeface="+mn-cs"/>
              </a:rPr>
              <a:t>$9,000 - $15,000 (average</a:t>
            </a:r>
            <a:r>
              <a:rPr lang="en-US" sz="1100" b="1" kern="1200" baseline="0" dirty="0">
                <a:solidFill>
                  <a:schemeClr val="tx1"/>
                </a:solidFill>
                <a:effectLst/>
                <a:latin typeface="+mn-lt"/>
                <a:ea typeface="+mn-ea"/>
                <a:cs typeface="+mn-cs"/>
              </a:rPr>
              <a:t> $12,000)</a:t>
            </a:r>
            <a:endParaRPr lang="en-US" sz="1100" b="1"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50 – 100 guests = </a:t>
            </a:r>
            <a:r>
              <a:rPr lang="en-US" sz="1100" b="1" kern="1200" dirty="0">
                <a:solidFill>
                  <a:schemeClr val="tx1"/>
                </a:solidFill>
                <a:effectLst/>
                <a:latin typeface="+mn-lt"/>
                <a:ea typeface="+mn-ea"/>
                <a:cs typeface="+mn-cs"/>
              </a:rPr>
              <a:t>$14,000 - $23,000 (average</a:t>
            </a:r>
            <a:r>
              <a:rPr lang="en-US" sz="1100" b="1" kern="1200" baseline="0" dirty="0">
                <a:solidFill>
                  <a:schemeClr val="tx1"/>
                </a:solidFill>
                <a:effectLst/>
                <a:latin typeface="+mn-lt"/>
                <a:ea typeface="+mn-ea"/>
                <a:cs typeface="+mn-cs"/>
              </a:rPr>
              <a:t> $18,000)</a:t>
            </a:r>
            <a:endParaRPr lang="en-US" sz="1100" b="1"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100 – 200 guests = </a:t>
            </a:r>
            <a:r>
              <a:rPr lang="en-US" sz="1100" b="1" kern="1200" dirty="0">
                <a:solidFill>
                  <a:schemeClr val="tx1"/>
                </a:solidFill>
                <a:effectLst/>
                <a:latin typeface="+mn-lt"/>
                <a:ea typeface="+mn-ea"/>
                <a:cs typeface="+mn-cs"/>
              </a:rPr>
              <a:t>$22,000 - $36,000 (average $29,000)</a:t>
            </a:r>
          </a:p>
          <a:p>
            <a:pPr lvl="1"/>
            <a:r>
              <a:rPr lang="en-US" sz="1100" kern="1200" dirty="0">
                <a:solidFill>
                  <a:schemeClr val="tx1"/>
                </a:solidFill>
                <a:effectLst/>
                <a:latin typeface="+mn-lt"/>
                <a:ea typeface="+mn-ea"/>
                <a:cs typeface="+mn-cs"/>
              </a:rPr>
              <a:t>200 – 300 guests </a:t>
            </a:r>
            <a:r>
              <a:rPr lang="en-US" sz="1100" b="1" kern="1200" dirty="0">
                <a:solidFill>
                  <a:schemeClr val="tx1"/>
                </a:solidFill>
                <a:effectLst/>
                <a:latin typeface="+mn-lt"/>
                <a:ea typeface="+mn-ea"/>
                <a:cs typeface="+mn-cs"/>
              </a:rPr>
              <a:t>= $28,000 - $47,000 (average $38,000)</a:t>
            </a:r>
          </a:p>
          <a:p>
            <a:pPr lvl="1"/>
            <a:r>
              <a:rPr lang="en-US" sz="1100" kern="1200" dirty="0">
                <a:solidFill>
                  <a:schemeClr val="tx1"/>
                </a:solidFill>
                <a:effectLst/>
                <a:latin typeface="+mn-lt"/>
                <a:ea typeface="+mn-ea"/>
                <a:cs typeface="+mn-cs"/>
              </a:rPr>
              <a:t>&gt;300 guests </a:t>
            </a:r>
            <a:r>
              <a:rPr lang="en-US" sz="1100" b="1" kern="1200" dirty="0">
                <a:solidFill>
                  <a:schemeClr val="tx1"/>
                </a:solidFill>
                <a:effectLst/>
                <a:latin typeface="+mn-lt"/>
                <a:ea typeface="+mn-ea"/>
                <a:cs typeface="+mn-cs"/>
              </a:rPr>
              <a:t>= $54,000 - $90,000 (average $73,000)</a:t>
            </a:r>
          </a:p>
          <a:p>
            <a:r>
              <a:rPr lang="en-US" sz="1100" kern="1200" dirty="0">
                <a:solidFill>
                  <a:schemeClr val="tx1"/>
                </a:solidFill>
                <a:effectLst/>
                <a:latin typeface="+mn-lt"/>
                <a:ea typeface="+mn-ea"/>
                <a:cs typeface="+mn-cs"/>
              </a:rPr>
              <a:t> </a:t>
            </a:r>
          </a:p>
          <a:p>
            <a:pPr lvl="0"/>
            <a:r>
              <a:rPr lang="en-US" sz="1100" b="1" kern="1200" dirty="0">
                <a:solidFill>
                  <a:schemeClr val="tx1"/>
                </a:solidFill>
                <a:effectLst/>
                <a:latin typeface="+mn-lt"/>
                <a:ea typeface="+mn-ea"/>
                <a:cs typeface="+mn-cs"/>
              </a:rPr>
              <a:t>How many vendors will you hire? - Most couples will hire 13 to 18 vendors for their wedding. </a:t>
            </a:r>
            <a:r>
              <a:rPr lang="en-US" sz="1100" kern="1200" dirty="0">
                <a:solidFill>
                  <a:schemeClr val="tx1"/>
                </a:solidFill>
                <a:effectLst/>
                <a:latin typeface="+mn-lt"/>
                <a:ea typeface="+mn-ea"/>
                <a:cs typeface="+mn-cs"/>
              </a:rPr>
              <a:t> A big problem many couples run into is they may wait until ½ through the bookings to book their floral designer.</a:t>
            </a:r>
            <a:r>
              <a:rPr lang="en-US" sz="1100" b="1" kern="1200" dirty="0">
                <a:solidFill>
                  <a:schemeClr val="tx1"/>
                </a:solidFill>
                <a:effectLst/>
                <a:latin typeface="+mn-lt"/>
                <a:ea typeface="+mn-ea"/>
                <a:cs typeface="+mn-cs"/>
              </a:rPr>
              <a:t>  (We’ll come back to that later)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p>
          <a:p>
            <a:pPr lvl="0"/>
            <a:r>
              <a:rPr lang="en-US" sz="1100" b="1" kern="1200" dirty="0">
                <a:solidFill>
                  <a:schemeClr val="tx1"/>
                </a:solidFill>
                <a:effectLst/>
                <a:latin typeface="+mn-lt"/>
                <a:ea typeface="+mn-ea"/>
                <a:cs typeface="+mn-cs"/>
              </a:rPr>
              <a:t>Are you asking the right questions?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What types of questions are you asking your floral designer?  Well in most cases they find themselves making the next biggest, and common, mistake.  Picking items and they to piecemeal items together to fit into a budget by asking things like, “Well, how much is this... how much is that??”  Which can give an inaccurate estimate and less bang for your buck.  We’ll go into this more in just a minute.</a:t>
            </a:r>
          </a:p>
        </p:txBody>
      </p:sp>
      <p:sp>
        <p:nvSpPr>
          <p:cNvPr id="4" name="Slide Number Placeholder 3"/>
          <p:cNvSpPr>
            <a:spLocks noGrp="1"/>
          </p:cNvSpPr>
          <p:nvPr>
            <p:ph type="sldNum" sz="quarter" idx="10"/>
          </p:nvPr>
        </p:nvSpPr>
        <p:spPr/>
        <p:txBody>
          <a:bodyPr/>
          <a:lstStyle/>
          <a:p>
            <a:fld id="{8B05C2F7-830E-4165-945A-8E3348CF95C2}" type="slidenum">
              <a:rPr lang="en-US" smtClean="0"/>
              <a:t>7</a:t>
            </a:fld>
            <a:endParaRPr lang="en-US"/>
          </a:p>
        </p:txBody>
      </p:sp>
    </p:spTree>
    <p:extLst>
      <p:ext uri="{BB962C8B-B14F-4D97-AF65-F5344CB8AC3E}">
        <p14:creationId xmlns:p14="http://schemas.microsoft.com/office/powerpoint/2010/main" val="388695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5588"/>
            <a:ext cx="5486400" cy="3086100"/>
          </a:xfrm>
        </p:spPr>
      </p:sp>
      <p:sp>
        <p:nvSpPr>
          <p:cNvPr id="3" name="Notes Placeholder 2"/>
          <p:cNvSpPr>
            <a:spLocks noGrp="1"/>
          </p:cNvSpPr>
          <p:nvPr>
            <p:ph type="body" idx="1"/>
          </p:nvPr>
        </p:nvSpPr>
        <p:spPr>
          <a:xfrm>
            <a:off x="685800" y="3449782"/>
            <a:ext cx="5486400" cy="4551218"/>
          </a:xfrm>
        </p:spPr>
        <p:txBody>
          <a:bodyPr/>
          <a:lstStyle/>
          <a:p>
            <a:r>
              <a:rPr lang="en-US" sz="1000" kern="1200" dirty="0">
                <a:solidFill>
                  <a:schemeClr val="tx1"/>
                </a:solidFill>
                <a:effectLst/>
              </a:rPr>
              <a:t>When it comes to flowers – why are our cost expectations </a:t>
            </a:r>
            <a:r>
              <a:rPr lang="en-US" sz="1000" kern="1200" dirty="0" err="1">
                <a:solidFill>
                  <a:schemeClr val="tx1"/>
                </a:solidFill>
                <a:effectLst/>
              </a:rPr>
              <a:t>sooo</a:t>
            </a:r>
            <a:r>
              <a:rPr lang="en-US" sz="1000" kern="1200" dirty="0">
                <a:solidFill>
                  <a:schemeClr val="tx1"/>
                </a:solidFill>
                <a:effectLst/>
              </a:rPr>
              <a:t> off?  You walk into a local Florist's or Event Designer's shop.  You glace around and find yourself surrounded by selves and tables adorned with dozens of lovely vases, props and charming decorative accents.  Along one of the walls or perhaps nestled in the back of the room you may see a large display case... a cooler filled with an assortment of beautifully designed floral arrangements; sweet little round arrangements, classic red roses in 10" vase, happy little daisies in a fun, bright container, and so on.  And you wonder, "</a:t>
            </a:r>
            <a:r>
              <a:rPr lang="en-US" sz="1000" i="1" kern="1200" dirty="0">
                <a:solidFill>
                  <a:schemeClr val="tx1"/>
                </a:solidFill>
                <a:effectLst/>
              </a:rPr>
              <a:t>So why do 'wedding' (or special event) flowers cost so much?"</a:t>
            </a:r>
            <a:r>
              <a:rPr lang="en-US" sz="1000" kern="1200" dirty="0">
                <a:solidFill>
                  <a:schemeClr val="tx1"/>
                </a:solidFill>
                <a:effectLst/>
              </a:rPr>
              <a:t>  Unfortunately the common thought among consumers is that a business hears the word "</a:t>
            </a:r>
            <a:r>
              <a:rPr lang="en-US" sz="1000" i="1" kern="1200" dirty="0">
                <a:solidFill>
                  <a:schemeClr val="tx1"/>
                </a:solidFill>
                <a:effectLst/>
              </a:rPr>
              <a:t>wedding</a:t>
            </a:r>
            <a:r>
              <a:rPr lang="en-US" sz="1000" kern="1200" dirty="0">
                <a:solidFill>
                  <a:schemeClr val="tx1"/>
                </a:solidFill>
                <a:effectLst/>
              </a:rPr>
              <a:t>" and just automatically charge more... well, not exactly.  </a:t>
            </a:r>
          </a:p>
          <a:p>
            <a:endParaRPr lang="en-US" sz="1000" kern="1200" dirty="0">
              <a:solidFill>
                <a:schemeClr val="tx1"/>
              </a:solidFill>
              <a:effectLst/>
            </a:endParaRPr>
          </a:p>
          <a:p>
            <a:r>
              <a:rPr lang="en-US" sz="1000" kern="1200" dirty="0">
                <a:solidFill>
                  <a:schemeClr val="tx1"/>
                </a:solidFill>
                <a:effectLst/>
              </a:rPr>
              <a:t>While it's true that arrangements for weddings are more than "</a:t>
            </a:r>
            <a:r>
              <a:rPr lang="en-US" sz="1000" i="1" kern="1200" dirty="0">
                <a:solidFill>
                  <a:schemeClr val="tx1"/>
                </a:solidFill>
                <a:effectLst/>
              </a:rPr>
              <a:t>Everyday flowers</a:t>
            </a:r>
            <a:r>
              <a:rPr lang="en-US" sz="1000" kern="1200" dirty="0">
                <a:solidFill>
                  <a:schemeClr val="tx1"/>
                </a:solidFill>
                <a:effectLst/>
              </a:rPr>
              <a:t>" (more on that later) I'd like to share just a little insight as to what makes flowers for weddings and special events more expensive. </a:t>
            </a:r>
          </a:p>
          <a:p>
            <a:r>
              <a:rPr lang="en-US" sz="1000" kern="1200" dirty="0">
                <a:solidFill>
                  <a:schemeClr val="tx1"/>
                </a:solidFill>
                <a:effectLst/>
              </a:rPr>
              <a:t> </a:t>
            </a:r>
          </a:p>
          <a:p>
            <a:r>
              <a:rPr lang="en-US" sz="1000" kern="1200" dirty="0">
                <a:solidFill>
                  <a:schemeClr val="tx1"/>
                </a:solidFill>
                <a:effectLst/>
              </a:rPr>
              <a:t>It's the same reason why you can go to one of your favorite restaurants, order a meal of Chicken Marsala with salad and drinks and pay anywhere from $20 to $30 per person (give or take) however, such a meal being catered for a reception could cost $50, $80 or more per person.</a:t>
            </a:r>
          </a:p>
          <a:p>
            <a:r>
              <a:rPr lang="en-US" sz="1000" kern="1200" dirty="0">
                <a:solidFill>
                  <a:schemeClr val="tx1"/>
                </a:solidFill>
                <a:effectLst/>
              </a:rPr>
              <a:t> </a:t>
            </a:r>
          </a:p>
          <a:p>
            <a:r>
              <a:rPr lang="en-US" sz="1000" kern="1200" dirty="0">
                <a:solidFill>
                  <a:schemeClr val="tx1"/>
                </a:solidFill>
                <a:effectLst/>
              </a:rPr>
              <a:t>Let's consider that "</a:t>
            </a:r>
            <a:r>
              <a:rPr lang="en-US" sz="1000" i="1" kern="1200" dirty="0">
                <a:solidFill>
                  <a:schemeClr val="tx1"/>
                </a:solidFill>
                <a:effectLst/>
              </a:rPr>
              <a:t>dinner</a:t>
            </a:r>
            <a:r>
              <a:rPr lang="en-US" sz="1000" kern="1200" dirty="0">
                <a:solidFill>
                  <a:schemeClr val="tx1"/>
                </a:solidFill>
                <a:effectLst/>
              </a:rPr>
              <a:t>" we just talked about, better yet, think about that last time YOU cooked a big dinner for your family.  How many people did you cook for?  3, 4 or maybe 5 people?  Think about when you planned out the meal, looked up the recipes, and created ingredients and shopping lists.  Think of the preparation time (peeling, chopping, </a:t>
            </a:r>
            <a:r>
              <a:rPr lang="en-US" sz="1000" kern="1200" dirty="0" err="1">
                <a:solidFill>
                  <a:schemeClr val="tx1"/>
                </a:solidFill>
                <a:effectLst/>
              </a:rPr>
              <a:t>etc</a:t>
            </a:r>
            <a:r>
              <a:rPr lang="en-US" sz="1000" kern="1200" dirty="0">
                <a:solidFill>
                  <a:schemeClr val="tx1"/>
                </a:solidFill>
                <a:effectLst/>
              </a:rPr>
              <a:t>), and actual cooking and baking time.  Then, let's just assume you "</a:t>
            </a:r>
            <a:r>
              <a:rPr lang="en-US" sz="1000" i="1" kern="1200" dirty="0">
                <a:solidFill>
                  <a:schemeClr val="tx1"/>
                </a:solidFill>
                <a:effectLst/>
              </a:rPr>
              <a:t>go all out</a:t>
            </a:r>
            <a:r>
              <a:rPr lang="en-US" sz="1000" kern="1200" dirty="0">
                <a:solidFill>
                  <a:schemeClr val="tx1"/>
                </a:solidFill>
                <a:effectLst/>
              </a:rPr>
              <a:t>" and serve your family, you know, actually plate each meal and bring them to the table (no self-service).  Now think about the clean-up after, not just the dinner dishes but all the prep dishes, pots, pans, and work areas including counter tops and the floors.</a:t>
            </a:r>
          </a:p>
          <a:p>
            <a:r>
              <a:rPr lang="en-US" sz="1000" kern="1200" dirty="0">
                <a:solidFill>
                  <a:schemeClr val="tx1"/>
                </a:solidFill>
                <a:effectLst/>
              </a:rPr>
              <a:t> </a:t>
            </a:r>
          </a:p>
          <a:p>
            <a:r>
              <a:rPr lang="en-US" sz="1000" kern="1200" dirty="0">
                <a:solidFill>
                  <a:schemeClr val="tx1"/>
                </a:solidFill>
                <a:effectLst/>
              </a:rPr>
              <a:t>Ok, now, image cooking for 14 people instead of 4 or 5.  How about 40, 140 or even 440 people...whew!  What would you need to pull that off?  How much extra help would you need to cook all those perfect meals as well as serve them impeccably and clean up afterwards?  What type of equipment would you need?  What if you were at a strange kitchen or a place that didn't have a kitchen?  What would you have to prepare before heading to the location?  How would you transport everything?  Think of the cost of not just the actual food but the materials (including warming trays, plates, glasses, linens, etc.), special equipment, extra staff, transportation, and, of course, your own precious hard work and time... what would be the cost?  The truth is things tend to become more complicated when done in large quantity and the more complicated things get, the more costly they become - especially if its to be done exceptionally well.</a:t>
            </a:r>
            <a:endParaRPr lang="en-US" sz="1000" dirty="0"/>
          </a:p>
        </p:txBody>
      </p:sp>
      <p:sp>
        <p:nvSpPr>
          <p:cNvPr id="4" name="Slide Number Placeholder 3"/>
          <p:cNvSpPr>
            <a:spLocks noGrp="1"/>
          </p:cNvSpPr>
          <p:nvPr>
            <p:ph type="sldNum" sz="quarter" idx="10"/>
          </p:nvPr>
        </p:nvSpPr>
        <p:spPr/>
        <p:txBody>
          <a:bodyPr/>
          <a:lstStyle/>
          <a:p>
            <a:fld id="{8B05C2F7-830E-4165-945A-8E3348CF95C2}" type="slidenum">
              <a:rPr lang="en-US" smtClean="0"/>
              <a:t>8</a:t>
            </a:fld>
            <a:endParaRPr lang="en-US"/>
          </a:p>
        </p:txBody>
      </p:sp>
    </p:spTree>
    <p:extLst>
      <p:ext uri="{BB962C8B-B14F-4D97-AF65-F5344CB8AC3E}">
        <p14:creationId xmlns:p14="http://schemas.microsoft.com/office/powerpoint/2010/main" val="145483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8875"/>
            <a:ext cx="5486400" cy="3086100"/>
          </a:xfrm>
        </p:spPr>
      </p:sp>
      <p:sp>
        <p:nvSpPr>
          <p:cNvPr id="3" name="Notes Placeholder 2"/>
          <p:cNvSpPr>
            <a:spLocks noGrp="1"/>
          </p:cNvSpPr>
          <p:nvPr>
            <p:ph type="body" idx="1"/>
          </p:nvPr>
        </p:nvSpPr>
        <p:spPr>
          <a:xfrm>
            <a:off x="685800" y="4400550"/>
            <a:ext cx="5486400" cy="4179570"/>
          </a:xfrm>
        </p:spPr>
        <p:txBody>
          <a:bodyPr/>
          <a:lstStyle/>
          <a:p>
            <a:r>
              <a:rPr lang="en-US" sz="1100" kern="1200" dirty="0">
                <a:solidFill>
                  <a:schemeClr val="tx1"/>
                </a:solidFill>
                <a:effectLst/>
                <a:latin typeface="+mn-lt"/>
                <a:ea typeface="+mn-ea"/>
                <a:cs typeface="+mn-cs"/>
              </a:rPr>
              <a:t>So, back to that Florist shop you walked into earlier.  Those flowers you saw in the cooler?  Those were more than likely "</a:t>
            </a:r>
            <a:r>
              <a:rPr lang="en-US" sz="1100" i="1" kern="1200" dirty="0">
                <a:solidFill>
                  <a:schemeClr val="tx1"/>
                </a:solidFill>
                <a:effectLst/>
                <a:latin typeface="+mn-lt"/>
                <a:ea typeface="+mn-ea"/>
                <a:cs typeface="+mn-cs"/>
              </a:rPr>
              <a:t>Everyday Flowers</a:t>
            </a:r>
            <a:r>
              <a:rPr lang="en-US" sz="1100" kern="1200" dirty="0">
                <a:solidFill>
                  <a:schemeClr val="tx1"/>
                </a:solidFill>
                <a:effectLst/>
                <a:latin typeface="+mn-lt"/>
                <a:ea typeface="+mn-ea"/>
                <a:cs typeface="+mn-cs"/>
              </a:rPr>
              <a:t>", the type of flowers you walk in off the street and pick-up on a whim.  Most standard florist shops will always have some kind of Everyday, Seasonal or Occasion Flowers... </a:t>
            </a:r>
          </a:p>
          <a:p>
            <a:endParaRPr lang="en-US" sz="1100" kern="1200" dirty="0">
              <a:solidFill>
                <a:schemeClr val="tx1"/>
              </a:solidFill>
              <a:effectLst/>
              <a:latin typeface="+mn-lt"/>
              <a:ea typeface="+mn-ea"/>
              <a:cs typeface="+mn-cs"/>
            </a:endParaRPr>
          </a:p>
          <a:p>
            <a:r>
              <a:rPr lang="en-US" sz="1100" dirty="0"/>
              <a:t>….</a:t>
            </a:r>
            <a:r>
              <a:rPr lang="en-US" sz="1100" kern="1200" dirty="0">
                <a:solidFill>
                  <a:schemeClr val="tx1"/>
                </a:solidFill>
                <a:effectLst/>
                <a:latin typeface="+mn-lt"/>
                <a:ea typeface="+mn-ea"/>
                <a:cs typeface="+mn-cs"/>
              </a:rPr>
              <a:t>you know, Mother's Day, Thanksgiving, </a:t>
            </a:r>
            <a:r>
              <a:rPr lang="en-US" sz="1100" kern="1200" dirty="0" err="1">
                <a:solidFill>
                  <a:schemeClr val="tx1"/>
                </a:solidFill>
                <a:effectLst/>
                <a:latin typeface="+mn-lt"/>
                <a:ea typeface="+mn-ea"/>
                <a:cs typeface="+mn-cs"/>
              </a:rPr>
              <a:t>etc</a:t>
            </a:r>
            <a:r>
              <a:rPr lang="en-US" sz="1100" kern="1200" dirty="0">
                <a:solidFill>
                  <a:schemeClr val="tx1"/>
                </a:solidFill>
                <a:effectLst/>
                <a:latin typeface="+mn-lt"/>
                <a:ea typeface="+mn-ea"/>
                <a:cs typeface="+mn-cs"/>
              </a:rPr>
              <a:t> on display. Seeing those flowers can be a little misleading.  You only saw one maybe two of a single "</a:t>
            </a:r>
            <a:r>
              <a:rPr lang="en-US" sz="1100" i="1" kern="1200" dirty="0">
                <a:solidFill>
                  <a:schemeClr val="tx1"/>
                </a:solidFill>
                <a:effectLst/>
                <a:latin typeface="+mn-lt"/>
                <a:ea typeface="+mn-ea"/>
                <a:cs typeface="+mn-cs"/>
              </a:rPr>
              <a:t>Everyday</a:t>
            </a:r>
            <a:r>
              <a:rPr lang="en-US" sz="1100" kern="1200" dirty="0">
                <a:solidFill>
                  <a:schemeClr val="tx1"/>
                </a:solidFill>
                <a:effectLst/>
                <a:latin typeface="+mn-lt"/>
                <a:ea typeface="+mn-ea"/>
                <a:cs typeface="+mn-cs"/>
              </a:rPr>
              <a:t>" Floral Design sitting in those cases.  Just keep in mind those arrangements may have been...</a:t>
            </a:r>
          </a:p>
          <a:p>
            <a:r>
              <a:rPr lang="en-US" sz="1100" kern="1200" dirty="0">
                <a:solidFill>
                  <a:schemeClr val="tx1"/>
                </a:solidFill>
                <a:effectLst/>
                <a:latin typeface="+mn-lt"/>
                <a:ea typeface="+mn-ea"/>
                <a:cs typeface="+mn-cs"/>
              </a:rPr>
              <a:t> </a:t>
            </a:r>
          </a:p>
          <a:p>
            <a:pPr marL="685800" lvl="1" indent="-228600">
              <a:buFont typeface="+mj-lt"/>
              <a:buAutoNum type="arabicPeriod"/>
            </a:pPr>
            <a:r>
              <a:rPr lang="en-US" sz="1100" kern="1200" dirty="0">
                <a:solidFill>
                  <a:schemeClr val="tx1"/>
                </a:solidFill>
                <a:effectLst/>
                <a:latin typeface="+mn-lt"/>
                <a:ea typeface="+mn-ea"/>
                <a:cs typeface="+mn-cs"/>
              </a:rPr>
              <a:t>Made and sold in the shop one at a time</a:t>
            </a:r>
          </a:p>
          <a:p>
            <a:pPr marL="685800" lvl="1" indent="-228600">
              <a:buFont typeface="+mj-lt"/>
              <a:buAutoNum type="arabicPeriod"/>
            </a:pPr>
            <a:r>
              <a:rPr lang="en-US" sz="1100" kern="1200" dirty="0">
                <a:solidFill>
                  <a:schemeClr val="tx1"/>
                </a:solidFill>
                <a:effectLst/>
                <a:latin typeface="+mn-lt"/>
                <a:ea typeface="+mn-ea"/>
                <a:cs typeface="+mn-cs"/>
              </a:rPr>
              <a:t>Made to order in the shop with available staff and blooms</a:t>
            </a:r>
          </a:p>
          <a:p>
            <a:pPr marL="685800" lvl="1" indent="-228600">
              <a:buFont typeface="+mj-lt"/>
              <a:buAutoNum type="arabicPeriod"/>
            </a:pPr>
            <a:r>
              <a:rPr lang="en-US" sz="1100" kern="1200" dirty="0">
                <a:solidFill>
                  <a:schemeClr val="tx1"/>
                </a:solidFill>
                <a:effectLst/>
                <a:latin typeface="+mn-lt"/>
                <a:ea typeface="+mn-ea"/>
                <a:cs typeface="+mn-cs"/>
              </a:rPr>
              <a:t>Made to order in the shop with available staff and special ordered blooms</a:t>
            </a:r>
          </a:p>
          <a:p>
            <a:pPr marL="685800" lvl="1" indent="-228600">
              <a:buFont typeface="+mj-lt"/>
              <a:buAutoNum type="arabicPeriod"/>
            </a:pPr>
            <a:r>
              <a:rPr lang="en-US" sz="1100" kern="1200" dirty="0">
                <a:solidFill>
                  <a:schemeClr val="tx1"/>
                </a:solidFill>
                <a:effectLst/>
                <a:latin typeface="+mn-lt"/>
                <a:ea typeface="+mn-ea"/>
                <a:cs typeface="+mn-cs"/>
              </a:rPr>
              <a:t>Made days (and days) ago and kept in a cooler for walk-in customers and are PRICED TO MOVE</a:t>
            </a:r>
          </a:p>
          <a:p>
            <a:pPr marL="0" lvl="0" indent="0">
              <a:buFont typeface="+mj-lt"/>
              <a:buNone/>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These Everyday Flowers tend to be pretty standard designs and a little different than the specialty floral designs typically seen in weddings or special events which often uses different structural materials and event rental items.  </a:t>
            </a:r>
          </a:p>
          <a:p>
            <a:endParaRPr lang="en-US" sz="1100" dirty="0"/>
          </a:p>
          <a:p>
            <a:r>
              <a:rPr lang="en-US" sz="1100" kern="1200" dirty="0">
                <a:solidFill>
                  <a:schemeClr val="tx1"/>
                </a:solidFill>
                <a:effectLst/>
                <a:latin typeface="+mn-lt"/>
                <a:ea typeface="+mn-ea"/>
                <a:cs typeface="+mn-cs"/>
              </a:rPr>
              <a:t>When you are ordering custom-made Bridal Flowers, Ceremony Flowers (Alter Arrangements, Aisle or Pew Markers, </a:t>
            </a:r>
            <a:r>
              <a:rPr lang="en-US" sz="1100" kern="1200" dirty="0" err="1">
                <a:solidFill>
                  <a:schemeClr val="tx1"/>
                </a:solidFill>
                <a:effectLst/>
                <a:latin typeface="+mn-lt"/>
                <a:ea typeface="+mn-ea"/>
                <a:cs typeface="+mn-cs"/>
              </a:rPr>
              <a:t>etc</a:t>
            </a:r>
            <a:r>
              <a:rPr lang="en-US" sz="1100" kern="1200" dirty="0">
                <a:solidFill>
                  <a:schemeClr val="tx1"/>
                </a:solidFill>
                <a:effectLst/>
                <a:latin typeface="+mn-lt"/>
                <a:ea typeface="+mn-ea"/>
                <a:cs typeface="+mn-cs"/>
              </a:rPr>
              <a:t>), Cocktail/Reception Flowers, and more …</a:t>
            </a:r>
          </a:p>
          <a:p>
            <a:r>
              <a:rPr lang="en-US" sz="1100" kern="1200" dirty="0">
                <a:solidFill>
                  <a:schemeClr val="tx1"/>
                </a:solidFill>
                <a:effectLst/>
                <a:latin typeface="+mn-lt"/>
                <a:ea typeface="+mn-ea"/>
                <a:cs typeface="+mn-cs"/>
              </a:rPr>
              <a:t>… you are actually ordering and paying for more than just a standard product …</a:t>
            </a:r>
          </a:p>
          <a:p>
            <a:r>
              <a:rPr lang="en-US" sz="1100" dirty="0"/>
              <a:t>… </a:t>
            </a:r>
            <a:r>
              <a:rPr lang="en-US" sz="1100" kern="1200" dirty="0">
                <a:solidFill>
                  <a:schemeClr val="tx1"/>
                </a:solidFill>
                <a:effectLst/>
                <a:latin typeface="+mn-lt"/>
                <a:ea typeface="+mn-ea"/>
                <a:cs typeface="+mn-cs"/>
              </a:rPr>
              <a:t>you are hiring</a:t>
            </a:r>
            <a:r>
              <a:rPr lang="en-US" sz="1100" b="1" i="1" kern="1200" dirty="0">
                <a:solidFill>
                  <a:schemeClr val="tx1"/>
                </a:solidFill>
                <a:effectLst/>
                <a:latin typeface="+mn-lt"/>
                <a:ea typeface="+mn-ea"/>
                <a:cs typeface="+mn-cs"/>
              </a:rPr>
              <a:t> ”a very specialized service” </a:t>
            </a:r>
            <a:r>
              <a:rPr lang="en-US" sz="1100" kern="1200" dirty="0">
                <a:solidFill>
                  <a:schemeClr val="tx1"/>
                </a:solidFill>
                <a:effectLst/>
                <a:latin typeface="+mn-lt"/>
                <a:ea typeface="+mn-ea"/>
                <a:cs typeface="+mn-cs"/>
              </a:rPr>
              <a:t>for your event. </a:t>
            </a:r>
          </a:p>
          <a:p>
            <a:endParaRPr lang="en-US" sz="1100" dirty="0"/>
          </a:p>
        </p:txBody>
      </p:sp>
      <p:sp>
        <p:nvSpPr>
          <p:cNvPr id="4" name="Slide Number Placeholder 3"/>
          <p:cNvSpPr>
            <a:spLocks noGrp="1"/>
          </p:cNvSpPr>
          <p:nvPr>
            <p:ph type="sldNum" sz="quarter" idx="10"/>
          </p:nvPr>
        </p:nvSpPr>
        <p:spPr/>
        <p:txBody>
          <a:bodyPr/>
          <a:lstStyle/>
          <a:p>
            <a:fld id="{8B05C2F7-830E-4165-945A-8E3348CF95C2}" type="slidenum">
              <a:rPr lang="en-US" smtClean="0"/>
              <a:t>9</a:t>
            </a:fld>
            <a:endParaRPr lang="en-US"/>
          </a:p>
        </p:txBody>
      </p:sp>
    </p:spTree>
    <p:extLst>
      <p:ext uri="{BB962C8B-B14F-4D97-AF65-F5344CB8AC3E}">
        <p14:creationId xmlns:p14="http://schemas.microsoft.com/office/powerpoint/2010/main" val="183836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459F1A-2B0B-4EEF-B80C-793025B1B222}" type="datetimeFigureOut">
              <a:rPr lang="en-US" smtClean="0"/>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414923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59F1A-2B0B-4EEF-B80C-793025B1B222}" type="datetimeFigureOut">
              <a:rPr lang="en-US" smtClean="0"/>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251686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59F1A-2B0B-4EEF-B80C-793025B1B222}" type="datetimeFigureOut">
              <a:rPr lang="en-US" smtClean="0"/>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210395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59F1A-2B0B-4EEF-B80C-793025B1B222}" type="datetimeFigureOut">
              <a:rPr lang="en-US" smtClean="0"/>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59805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459F1A-2B0B-4EEF-B80C-793025B1B222}" type="datetimeFigureOut">
              <a:rPr lang="en-US" smtClean="0"/>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358790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459F1A-2B0B-4EEF-B80C-793025B1B222}" type="datetimeFigureOut">
              <a:rPr lang="en-US" smtClean="0"/>
              <a:t>5/21/2017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240619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459F1A-2B0B-4EEF-B80C-793025B1B222}" type="datetimeFigureOut">
              <a:rPr lang="en-US" smtClean="0"/>
              <a:t>5/21/2017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154189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459F1A-2B0B-4EEF-B80C-793025B1B222}" type="datetimeFigureOut">
              <a:rPr lang="en-US" smtClean="0"/>
              <a:t>5/21/2017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230273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459F1A-2B0B-4EEF-B80C-793025B1B222}" type="datetimeFigureOut">
              <a:rPr lang="en-US" smtClean="0"/>
              <a:t>5/21/2017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446798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459F1A-2B0B-4EEF-B80C-793025B1B222}" type="datetimeFigureOut">
              <a:rPr lang="en-US" smtClean="0"/>
              <a:t>5/21/2017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122142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459F1A-2B0B-4EEF-B80C-793025B1B222}" type="datetimeFigureOut">
              <a:rPr lang="en-US" smtClean="0"/>
              <a:t>5/21/2017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60874-372B-4987-A562-5C639181EE31}" type="slidenum">
              <a:rPr lang="en-US" smtClean="0"/>
              <a:t>‹#›</a:t>
            </a:fld>
            <a:endParaRPr lang="en-US"/>
          </a:p>
        </p:txBody>
      </p:sp>
    </p:spTree>
    <p:extLst>
      <p:ext uri="{BB962C8B-B14F-4D97-AF65-F5344CB8AC3E}">
        <p14:creationId xmlns:p14="http://schemas.microsoft.com/office/powerpoint/2010/main" val="286795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59F1A-2B0B-4EEF-B80C-793025B1B222}" type="datetimeFigureOut">
              <a:rPr lang="en-US" smtClean="0"/>
              <a:t>5/21/2017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60874-372B-4987-A562-5C639181EE31}" type="slidenum">
              <a:rPr lang="en-US" smtClean="0"/>
              <a:t>‹#›</a:t>
            </a:fld>
            <a:endParaRPr lang="en-US"/>
          </a:p>
        </p:txBody>
      </p:sp>
    </p:spTree>
    <p:extLst>
      <p:ext uri="{BB962C8B-B14F-4D97-AF65-F5344CB8AC3E}">
        <p14:creationId xmlns:p14="http://schemas.microsoft.com/office/powerpoint/2010/main" val="38498794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ssoms and Brushes.Detail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118792"/>
            <a:ext cx="12192000" cy="3298825"/>
          </a:xfrm>
          <a:prstGeom prst="rect">
            <a:avLst/>
          </a:prstGeom>
          <a:noFill/>
          <a:ln>
            <a:noFill/>
          </a:ln>
        </p:spPr>
      </p:pic>
      <p:sp>
        <p:nvSpPr>
          <p:cNvPr id="7" name="TextBox 6"/>
          <p:cNvSpPr txBox="1"/>
          <p:nvPr/>
        </p:nvSpPr>
        <p:spPr>
          <a:xfrm>
            <a:off x="1233854" y="167209"/>
            <a:ext cx="9724292" cy="1754326"/>
          </a:xfrm>
          <a:prstGeom prst="rect">
            <a:avLst/>
          </a:prstGeom>
          <a:noFill/>
        </p:spPr>
        <p:txBody>
          <a:bodyPr wrap="square" rtlCol="0">
            <a:spAutoFit/>
          </a:bodyPr>
          <a:lstStyle/>
          <a:p>
            <a:pPr algn="ctr">
              <a:lnSpc>
                <a:spcPct val="150000"/>
              </a:lnSpc>
            </a:pPr>
            <a:r>
              <a:rPr lang="en-US" sz="3600" dirty="0">
                <a:latin typeface="+mj-lt"/>
              </a:rPr>
              <a:t>What you should know about </a:t>
            </a:r>
          </a:p>
          <a:p>
            <a:pPr algn="ctr">
              <a:lnSpc>
                <a:spcPct val="150000"/>
              </a:lnSpc>
            </a:pPr>
            <a:r>
              <a:rPr lang="en-US" sz="3600" dirty="0">
                <a:latin typeface="Calibri Light" panose="020F0302020204030204" pitchFamily="34" charset="0"/>
                <a:cs typeface="Calibri Light" panose="020F0302020204030204" pitchFamily="34" charset="0"/>
              </a:rPr>
              <a:t>Event Floral &amp; Design Planning</a:t>
            </a:r>
          </a:p>
        </p:txBody>
      </p:sp>
      <p:sp>
        <p:nvSpPr>
          <p:cNvPr id="4" name="TextBox 3"/>
          <p:cNvSpPr txBox="1"/>
          <p:nvPr/>
        </p:nvSpPr>
        <p:spPr>
          <a:xfrm>
            <a:off x="1233854" y="5614874"/>
            <a:ext cx="9724292" cy="854080"/>
          </a:xfrm>
          <a:prstGeom prst="rect">
            <a:avLst/>
          </a:prstGeom>
          <a:noFill/>
        </p:spPr>
        <p:txBody>
          <a:bodyPr wrap="square" rtlCol="0">
            <a:spAutoFit/>
          </a:bodyPr>
          <a:lstStyle/>
          <a:p>
            <a:pPr algn="ctr">
              <a:lnSpc>
                <a:spcPct val="150000"/>
              </a:lnSpc>
            </a:pPr>
            <a:r>
              <a:rPr lang="en-US" sz="3600" dirty="0">
                <a:latin typeface="Julius Sans One" panose="02000000000000000000" pitchFamily="2" charset="0"/>
              </a:rPr>
              <a:t>- Educational Session -</a:t>
            </a:r>
          </a:p>
        </p:txBody>
      </p:sp>
    </p:spTree>
    <p:extLst>
      <p:ext uri="{BB962C8B-B14F-4D97-AF65-F5344CB8AC3E}">
        <p14:creationId xmlns:p14="http://schemas.microsoft.com/office/powerpoint/2010/main" val="164605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18" y="331479"/>
            <a:ext cx="11210698" cy="530225"/>
          </a:xfrm>
        </p:spPr>
        <p:txBody>
          <a:bodyPr>
            <a:noAutofit/>
          </a:bodyPr>
          <a:lstStyle/>
          <a:p>
            <a:pPr algn="ctr"/>
            <a:r>
              <a:rPr lang="en-US" sz="4800" dirty="0">
                <a:latin typeface="Chopin Script" panose="02000505020000020002" pitchFamily="2" charset="0"/>
              </a:rPr>
              <a:t>W</a:t>
            </a:r>
            <a:r>
              <a:rPr lang="en-US" b="1" i="1" dirty="0"/>
              <a:t>ell, what ARE you really paying with Wedding and Event Flowers?</a:t>
            </a:r>
            <a:endParaRPr lang="en-US" dirty="0"/>
          </a:p>
        </p:txBody>
      </p:sp>
      <p:sp>
        <p:nvSpPr>
          <p:cNvPr id="4" name="Text Placeholder 3"/>
          <p:cNvSpPr>
            <a:spLocks noGrp="1"/>
          </p:cNvSpPr>
          <p:nvPr>
            <p:ph type="body" sz="half" idx="2"/>
          </p:nvPr>
        </p:nvSpPr>
        <p:spPr>
          <a:xfrm>
            <a:off x="839788" y="964273"/>
            <a:ext cx="3932237" cy="506186"/>
          </a:xfrm>
        </p:spPr>
        <p:txBody>
          <a:bodyPr>
            <a:normAutofit fontScale="47500" lnSpcReduction="20000"/>
          </a:bodyPr>
          <a:lstStyle/>
          <a:p>
            <a:r>
              <a:rPr lang="en-US" sz="8000" b="1" i="1" dirty="0"/>
              <a:t>Top 5 reasons:</a:t>
            </a:r>
          </a:p>
          <a:p>
            <a:endParaRPr lang="en-US" b="1" dirty="0"/>
          </a:p>
        </p:txBody>
      </p:sp>
      <p:sp>
        <p:nvSpPr>
          <p:cNvPr id="5" name="TextBox 4"/>
          <p:cNvSpPr txBox="1"/>
          <p:nvPr/>
        </p:nvSpPr>
        <p:spPr>
          <a:xfrm>
            <a:off x="839788" y="1659774"/>
            <a:ext cx="3336683" cy="461665"/>
          </a:xfrm>
          <a:prstGeom prst="rect">
            <a:avLst/>
          </a:prstGeom>
          <a:noFill/>
        </p:spPr>
        <p:txBody>
          <a:bodyPr wrap="none" rtlCol="0">
            <a:spAutoFit/>
          </a:bodyPr>
          <a:lstStyle/>
          <a:p>
            <a:r>
              <a:rPr lang="en-US" sz="2400" b="1" i="1" dirty="0"/>
              <a:t>1. Product and Materials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4078"/>
          <a:stretch/>
        </p:blipFill>
        <p:spPr>
          <a:xfrm rot="5400000">
            <a:off x="7020903" y="1340901"/>
            <a:ext cx="5561644" cy="4854690"/>
          </a:xfrm>
          <a:prstGeom prst="rect">
            <a:avLst/>
          </a:prstGeom>
        </p:spPr>
      </p:pic>
      <p:sp>
        <p:nvSpPr>
          <p:cNvPr id="6" name="TextBox 5"/>
          <p:cNvSpPr txBox="1"/>
          <p:nvPr/>
        </p:nvSpPr>
        <p:spPr>
          <a:xfrm>
            <a:off x="843365" y="2334269"/>
            <a:ext cx="4913525" cy="461665"/>
          </a:xfrm>
          <a:prstGeom prst="rect">
            <a:avLst/>
          </a:prstGeom>
          <a:noFill/>
        </p:spPr>
        <p:txBody>
          <a:bodyPr wrap="none" rtlCol="0">
            <a:spAutoFit/>
          </a:bodyPr>
          <a:lstStyle/>
          <a:p>
            <a:r>
              <a:rPr lang="en-US" sz="2400" b="1" i="1" dirty="0"/>
              <a:t>2. Mass Production, Time, and Labor:</a:t>
            </a:r>
            <a:endParaRPr lang="en-US" sz="2400" dirty="0"/>
          </a:p>
        </p:txBody>
      </p:sp>
      <p:sp>
        <p:nvSpPr>
          <p:cNvPr id="8" name="TextBox 7"/>
          <p:cNvSpPr txBox="1"/>
          <p:nvPr/>
        </p:nvSpPr>
        <p:spPr>
          <a:xfrm>
            <a:off x="839788" y="3022421"/>
            <a:ext cx="4092852" cy="461665"/>
          </a:xfrm>
          <a:prstGeom prst="rect">
            <a:avLst/>
          </a:prstGeom>
          <a:noFill/>
        </p:spPr>
        <p:txBody>
          <a:bodyPr wrap="none" rtlCol="0">
            <a:spAutoFit/>
          </a:bodyPr>
          <a:lstStyle/>
          <a:p>
            <a:r>
              <a:rPr lang="en-US" sz="2400" b="1" i="1" dirty="0"/>
              <a:t>3. Storage and Transportation:</a:t>
            </a:r>
            <a:endParaRPr lang="en-US" dirty="0"/>
          </a:p>
        </p:txBody>
      </p:sp>
      <p:sp>
        <p:nvSpPr>
          <p:cNvPr id="9" name="TextBox 8"/>
          <p:cNvSpPr txBox="1"/>
          <p:nvPr/>
        </p:nvSpPr>
        <p:spPr>
          <a:xfrm>
            <a:off x="839788" y="3802677"/>
            <a:ext cx="4177810" cy="830997"/>
          </a:xfrm>
          <a:prstGeom prst="rect">
            <a:avLst/>
          </a:prstGeom>
          <a:noFill/>
        </p:spPr>
        <p:txBody>
          <a:bodyPr wrap="none" rtlCol="0">
            <a:spAutoFit/>
          </a:bodyPr>
          <a:lstStyle/>
          <a:p>
            <a:r>
              <a:rPr lang="en-US" sz="2400" b="1" i="1" dirty="0"/>
              <a:t>4. Installation &amp; De-Installation</a:t>
            </a:r>
          </a:p>
          <a:p>
            <a:r>
              <a:rPr lang="en-US" sz="2400" b="1" i="1" dirty="0"/>
              <a:t>         … and cleaning</a:t>
            </a:r>
            <a:endParaRPr lang="en-US" dirty="0"/>
          </a:p>
        </p:txBody>
      </p:sp>
      <p:sp>
        <p:nvSpPr>
          <p:cNvPr id="10" name="TextBox 9"/>
          <p:cNvSpPr txBox="1"/>
          <p:nvPr/>
        </p:nvSpPr>
        <p:spPr>
          <a:xfrm>
            <a:off x="839788" y="4785053"/>
            <a:ext cx="6505242" cy="830997"/>
          </a:xfrm>
          <a:prstGeom prst="rect">
            <a:avLst/>
          </a:prstGeom>
          <a:noFill/>
        </p:spPr>
        <p:txBody>
          <a:bodyPr wrap="none" rtlCol="0">
            <a:spAutoFit/>
          </a:bodyPr>
          <a:lstStyle/>
          <a:p>
            <a:r>
              <a:rPr lang="en-US" sz="2400" b="1" i="1" dirty="0"/>
              <a:t>5. Hobby vs. Career</a:t>
            </a:r>
          </a:p>
          <a:p>
            <a:r>
              <a:rPr lang="en-US" sz="2400" b="1" i="1" dirty="0"/>
              <a:t>        … professional training, experience, and skills</a:t>
            </a:r>
            <a:endParaRPr lang="en-US" sz="2400" dirty="0"/>
          </a:p>
        </p:txBody>
      </p:sp>
      <p:sp>
        <p:nvSpPr>
          <p:cNvPr id="11" name="TextBox 10"/>
          <p:cNvSpPr txBox="1"/>
          <p:nvPr/>
        </p:nvSpPr>
        <p:spPr>
          <a:xfrm>
            <a:off x="839788" y="5669951"/>
            <a:ext cx="6458989" cy="954107"/>
          </a:xfrm>
          <a:prstGeom prst="rect">
            <a:avLst/>
          </a:prstGeom>
          <a:noFill/>
        </p:spPr>
        <p:txBody>
          <a:bodyPr wrap="square" rtlCol="0">
            <a:spAutoFit/>
          </a:bodyPr>
          <a:lstStyle/>
          <a:p>
            <a:r>
              <a:rPr lang="en-US" sz="2400" b="1" dirty="0"/>
              <a:t>* BONUS REASON!   </a:t>
            </a:r>
          </a:p>
          <a:p>
            <a:r>
              <a:rPr lang="en-US" sz="1600" dirty="0"/>
              <a:t>Although I’m sure you can guess what this one is.  </a:t>
            </a:r>
            <a:r>
              <a:rPr lang="en-US" sz="1600" b="1" i="1" u="sng" dirty="0"/>
              <a:t>Taxes</a:t>
            </a:r>
            <a:r>
              <a:rPr lang="en-US" sz="1600" dirty="0"/>
              <a:t>!!  </a:t>
            </a:r>
          </a:p>
          <a:p>
            <a:r>
              <a:rPr lang="en-US" sz="1600" dirty="0"/>
              <a:t>No one can get away from payment taxes on products and even rentals.</a:t>
            </a:r>
            <a:r>
              <a:rPr lang="en-US" sz="1600" b="1" dirty="0"/>
              <a:t>  </a:t>
            </a:r>
            <a:endParaRPr lang="en-US" sz="1600" dirty="0"/>
          </a:p>
        </p:txBody>
      </p:sp>
    </p:spTree>
    <p:extLst>
      <p:ext uri="{BB962C8B-B14F-4D97-AF65-F5344CB8AC3E}">
        <p14:creationId xmlns:p14="http://schemas.microsoft.com/office/powerpoint/2010/main" val="31967333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500"/>
                                        <p:tgtEl>
                                          <p:spTgt spid="11">
                                            <p:txEl>
                                              <p:p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80295"/>
            <a:ext cx="6638698" cy="530225"/>
          </a:xfrm>
        </p:spPr>
        <p:txBody>
          <a:bodyPr>
            <a:normAutofit fontScale="90000"/>
          </a:bodyPr>
          <a:lstStyle/>
          <a:p>
            <a:r>
              <a:rPr lang="en-US" sz="6700" b="1" dirty="0">
                <a:latin typeface="Chopin Script" panose="02000505020000020002" pitchFamily="2" charset="0"/>
              </a:rPr>
              <a:t>C</a:t>
            </a:r>
            <a:r>
              <a:rPr lang="en-US" b="1" dirty="0"/>
              <a:t>reating your Floral Plan</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8061181" y="806702"/>
            <a:ext cx="4130819" cy="5575908"/>
          </a:xfrm>
        </p:spPr>
      </p:pic>
      <p:sp>
        <p:nvSpPr>
          <p:cNvPr id="4" name="Text Placeholder 3"/>
          <p:cNvSpPr>
            <a:spLocks noGrp="1"/>
          </p:cNvSpPr>
          <p:nvPr>
            <p:ph type="body" sz="half" idx="2"/>
          </p:nvPr>
        </p:nvSpPr>
        <p:spPr>
          <a:xfrm>
            <a:off x="411874" y="1128105"/>
            <a:ext cx="7649307" cy="5272090"/>
          </a:xfrm>
        </p:spPr>
        <p:txBody>
          <a:bodyPr>
            <a:normAutofit/>
          </a:bodyPr>
          <a:lstStyle/>
          <a:p>
            <a:r>
              <a:rPr lang="en-US" sz="2000" b="1" dirty="0"/>
              <a:t>“What to include in your Floral Design Plan?”</a:t>
            </a:r>
          </a:p>
          <a:p>
            <a:endParaRPr lang="en-US" sz="1200" b="1" dirty="0"/>
          </a:p>
          <a:p>
            <a:r>
              <a:rPr lang="en-US" sz="1900" i="1" dirty="0"/>
              <a:t>So, what should you expect to pay for and include in your Floral Budget Plan?</a:t>
            </a:r>
          </a:p>
          <a:p>
            <a:pPr lvl="1"/>
            <a:endParaRPr lang="en-US" sz="1700" b="1" dirty="0"/>
          </a:p>
          <a:p>
            <a:pPr lvl="1"/>
            <a:r>
              <a:rPr lang="en-US" sz="1700" b="1" dirty="0"/>
              <a:t>PART I: CREATE A CUSHION</a:t>
            </a:r>
          </a:p>
          <a:p>
            <a:pPr lvl="1"/>
            <a:endParaRPr lang="en-US" sz="1700" b="1" dirty="0"/>
          </a:p>
          <a:p>
            <a:pPr marL="1200150" lvl="2" indent="-285750">
              <a:buFont typeface="Arial" panose="020B0604020202020204" pitchFamily="34" charset="0"/>
              <a:buChar char="•"/>
            </a:pPr>
            <a:r>
              <a:rPr lang="en-US" sz="1500" b="1" dirty="0"/>
              <a:t>What you REALLY want </a:t>
            </a:r>
            <a:r>
              <a:rPr lang="en-US" sz="1500" dirty="0"/>
              <a:t>– </a:t>
            </a:r>
          </a:p>
          <a:p>
            <a:pPr marL="1200150" lvl="2" indent="-285750">
              <a:buFont typeface="Arial" panose="020B0604020202020204" pitchFamily="34" charset="0"/>
              <a:buChar char="•"/>
            </a:pPr>
            <a:endParaRPr lang="en-US" sz="1500" dirty="0"/>
          </a:p>
          <a:p>
            <a:pPr marL="1200150" lvl="2" indent="-285750">
              <a:buFont typeface="Arial" panose="020B0604020202020204" pitchFamily="34" charset="0"/>
              <a:buChar char="•"/>
            </a:pPr>
            <a:r>
              <a:rPr lang="en-US" sz="1500" b="1" dirty="0"/>
              <a:t>Production Fees –</a:t>
            </a:r>
          </a:p>
          <a:p>
            <a:pPr marL="1200150" lvl="2" indent="-285750">
              <a:buFont typeface="Arial" panose="020B0604020202020204" pitchFamily="34" charset="0"/>
              <a:buChar char="•"/>
            </a:pPr>
            <a:endParaRPr lang="en-US" sz="1500" b="1" dirty="0"/>
          </a:p>
          <a:p>
            <a:pPr marL="1200150" lvl="2" indent="-285750">
              <a:buFont typeface="Arial" panose="020B0604020202020204" pitchFamily="34" charset="0"/>
              <a:buChar char="•"/>
            </a:pPr>
            <a:r>
              <a:rPr lang="en-US" sz="1500" b="1" dirty="0"/>
              <a:t>Changes - </a:t>
            </a:r>
          </a:p>
          <a:p>
            <a:pPr lvl="1"/>
            <a:r>
              <a:rPr lang="en-US" sz="1700" dirty="0"/>
              <a:t> </a:t>
            </a:r>
          </a:p>
        </p:txBody>
      </p:sp>
      <p:cxnSp>
        <p:nvCxnSpPr>
          <p:cNvPr id="7" name="Straight Connector 6"/>
          <p:cNvCxnSpPr/>
          <p:nvPr/>
        </p:nvCxnSpPr>
        <p:spPr>
          <a:xfrm>
            <a:off x="769448" y="1075350"/>
            <a:ext cx="45762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314674" y="5914339"/>
            <a:ext cx="2210764" cy="276999"/>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Keith </a:t>
            </a:r>
            <a:r>
              <a:rPr lang="en-US" sz="1200" dirty="0" err="1">
                <a:effectLst>
                  <a:outerShdw blurRad="38100" dist="38100" dir="2700000" algn="tl">
                    <a:srgbClr val="000000">
                      <a:alpha val="43137"/>
                    </a:srgbClr>
                  </a:outerShdw>
                </a:effectLst>
              </a:rPr>
              <a:t>Cephus</a:t>
            </a:r>
            <a:r>
              <a:rPr lang="en-US" sz="1200" dirty="0">
                <a:effectLst>
                  <a:outerShdw blurRad="38100" dist="38100" dir="2700000" algn="tl">
                    <a:srgbClr val="000000">
                      <a:alpha val="43137"/>
                    </a:srgbClr>
                  </a:outerShdw>
                </a:effectLst>
              </a:rPr>
              <a:t> Photography </a:t>
            </a:r>
          </a:p>
        </p:txBody>
      </p:sp>
    </p:spTree>
    <p:extLst>
      <p:ext uri="{BB962C8B-B14F-4D97-AF65-F5344CB8AC3E}">
        <p14:creationId xmlns:p14="http://schemas.microsoft.com/office/powerpoint/2010/main" val="254338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500"/>
                                        <p:tgtEl>
                                          <p:spTgt spid="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1000"/>
                                        <p:tgtEl>
                                          <p:spTgt spid="4">
                                            <p:txEl>
                                              <p:pRg st="8" end="8"/>
                                            </p:txEl>
                                          </p:spTgt>
                                        </p:tgtEl>
                                      </p:cBhvr>
                                    </p:animEffect>
                                    <p:anim calcmode="lin" valueType="num">
                                      <p:cBhvr>
                                        <p:cTn id="2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1000"/>
                                        <p:tgtEl>
                                          <p:spTgt spid="4">
                                            <p:txEl>
                                              <p:pRg st="10" end="10"/>
                                            </p:txEl>
                                          </p:spTgt>
                                        </p:tgtEl>
                                      </p:cBhvr>
                                    </p:animEffect>
                                    <p:anim calcmode="lin" valueType="num">
                                      <p:cBhvr>
                                        <p:cTn id="3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80295"/>
            <a:ext cx="6638698" cy="530225"/>
          </a:xfrm>
        </p:spPr>
        <p:txBody>
          <a:bodyPr>
            <a:normAutofit fontScale="90000"/>
          </a:bodyPr>
          <a:lstStyle/>
          <a:p>
            <a:r>
              <a:rPr lang="en-US" sz="6700" b="1" dirty="0">
                <a:latin typeface="Chopin Script" panose="02000505020000020002" pitchFamily="2" charset="0"/>
              </a:rPr>
              <a:t>C</a:t>
            </a:r>
            <a:r>
              <a:rPr lang="en-US" b="1" dirty="0"/>
              <a:t>reating your Floral Plan</a:t>
            </a:r>
            <a:endParaRPr lang="en-US" dirty="0"/>
          </a:p>
        </p:txBody>
      </p:sp>
      <p:pic>
        <p:nvPicPr>
          <p:cNvPr id="5"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5522"/>
          <a:stretch/>
        </p:blipFill>
        <p:spPr>
          <a:xfrm>
            <a:off x="8849031" y="1110520"/>
            <a:ext cx="3372464" cy="4818332"/>
          </a:xfrm>
        </p:spPr>
      </p:pic>
      <p:sp>
        <p:nvSpPr>
          <p:cNvPr id="4" name="Text Placeholder 3"/>
          <p:cNvSpPr>
            <a:spLocks noGrp="1"/>
          </p:cNvSpPr>
          <p:nvPr>
            <p:ph type="body" sz="half" idx="2"/>
          </p:nvPr>
        </p:nvSpPr>
        <p:spPr>
          <a:xfrm>
            <a:off x="207393" y="1036781"/>
            <a:ext cx="8833369" cy="5530912"/>
          </a:xfrm>
        </p:spPr>
        <p:txBody>
          <a:bodyPr>
            <a:normAutofit fontScale="92500" lnSpcReduction="20000"/>
          </a:bodyPr>
          <a:lstStyle/>
          <a:p>
            <a:r>
              <a:rPr lang="en-US" sz="2000" b="1" dirty="0"/>
              <a:t>“What to including in your Floral Budget Plan?”</a:t>
            </a:r>
          </a:p>
          <a:p>
            <a:pPr lvl="1"/>
            <a:endParaRPr lang="en-US" sz="1900" b="1" dirty="0"/>
          </a:p>
          <a:p>
            <a:r>
              <a:rPr lang="en-US" sz="2100" b="1" dirty="0"/>
              <a:t>PART II:  Determine your floral design look </a:t>
            </a:r>
          </a:p>
          <a:p>
            <a:r>
              <a:rPr lang="en-US" sz="2100" dirty="0"/>
              <a:t>These are “</a:t>
            </a:r>
            <a:r>
              <a:rPr lang="en-US" sz="2100" b="1" i="1" dirty="0"/>
              <a:t>Starting point</a:t>
            </a:r>
            <a:r>
              <a:rPr lang="en-US" sz="2100" dirty="0"/>
              <a:t>” for personal flowers,  ceremony, centerpieces, table/room accents, and other decoration enhancements:</a:t>
            </a:r>
          </a:p>
          <a:p>
            <a:endParaRPr lang="en-US" sz="2100" dirty="0"/>
          </a:p>
          <a:p>
            <a:r>
              <a:rPr lang="en-US" sz="2100" dirty="0"/>
              <a:t>If the look of your wedding isn’t as important – can be sparse, minimal, or DIY look:</a:t>
            </a:r>
          </a:p>
          <a:p>
            <a:r>
              <a:rPr lang="en-US" sz="2100" b="1" dirty="0"/>
              <a:t>8% - 10%  </a:t>
            </a:r>
            <a:r>
              <a:rPr lang="en-US" sz="2100" dirty="0"/>
              <a:t>Simple personal flowers by professional and client doing DIY projects</a:t>
            </a:r>
          </a:p>
          <a:p>
            <a:endParaRPr lang="en-US" sz="2100" dirty="0"/>
          </a:p>
          <a:p>
            <a:r>
              <a:rPr lang="en-US" sz="2100" dirty="0"/>
              <a:t>If you like an average look with a simplistic but polished or cohesive look:  </a:t>
            </a:r>
          </a:p>
          <a:p>
            <a:r>
              <a:rPr lang="en-US" sz="2100" b="1" dirty="0"/>
              <a:t>10% - 15% </a:t>
            </a:r>
            <a:r>
              <a:rPr lang="en-US" sz="2100" dirty="0"/>
              <a:t>Starting point for personal flowers and simple centerpieces</a:t>
            </a:r>
          </a:p>
          <a:p>
            <a:endParaRPr lang="en-US" sz="2100" dirty="0"/>
          </a:p>
          <a:p>
            <a:r>
              <a:rPr lang="en-US" sz="2100" dirty="0"/>
              <a:t>If you’d like a more popular, themed, or chic look like a well-styled Pinterest look:  </a:t>
            </a:r>
          </a:p>
          <a:p>
            <a:r>
              <a:rPr lang="en-US" sz="2100" b="1" dirty="0"/>
              <a:t>15% - 20% </a:t>
            </a:r>
            <a:r>
              <a:rPr lang="en-US" sz="2100" dirty="0"/>
              <a:t>Starting point for more custom designs.  Ex: Mix of tall and low centerpieces</a:t>
            </a:r>
          </a:p>
          <a:p>
            <a:endParaRPr lang="en-US" sz="2100" dirty="0"/>
          </a:p>
          <a:p>
            <a:r>
              <a:rPr lang="en-US" sz="2100" dirty="0"/>
              <a:t>If you’d like a high-end couture bridal magazine, movies, or even luxury wedding look: </a:t>
            </a:r>
          </a:p>
          <a:p>
            <a:r>
              <a:rPr lang="en-US" sz="2100" b="1" dirty="0"/>
              <a:t>20% - 25+% </a:t>
            </a:r>
            <a:r>
              <a:rPr lang="en-US" sz="2100" dirty="0"/>
              <a:t>Starting point for more elaborate designs, details and design elements</a:t>
            </a:r>
          </a:p>
        </p:txBody>
      </p:sp>
      <p:cxnSp>
        <p:nvCxnSpPr>
          <p:cNvPr id="7" name="Straight Connector 6"/>
          <p:cNvCxnSpPr/>
          <p:nvPr/>
        </p:nvCxnSpPr>
        <p:spPr>
          <a:xfrm>
            <a:off x="857936" y="898374"/>
            <a:ext cx="45762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040762" y="5415644"/>
            <a:ext cx="2210764" cy="276999"/>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Keith </a:t>
            </a:r>
            <a:r>
              <a:rPr lang="en-US" sz="1200" dirty="0" err="1">
                <a:effectLst>
                  <a:outerShdw blurRad="38100" dist="38100" dir="2700000" algn="tl">
                    <a:srgbClr val="000000">
                      <a:alpha val="43137"/>
                    </a:srgbClr>
                  </a:outerShdw>
                </a:effectLst>
              </a:rPr>
              <a:t>Cephus</a:t>
            </a:r>
            <a:r>
              <a:rPr lang="en-US" sz="1200" dirty="0">
                <a:effectLst>
                  <a:outerShdw blurRad="38100" dist="38100" dir="2700000" algn="tl">
                    <a:srgbClr val="000000">
                      <a:alpha val="43137"/>
                    </a:srgbClr>
                  </a:outerShdw>
                </a:effectLst>
              </a:rPr>
              <a:t> Photography </a:t>
            </a:r>
          </a:p>
        </p:txBody>
      </p:sp>
    </p:spTree>
    <p:extLst>
      <p:ext uri="{BB962C8B-B14F-4D97-AF65-F5344CB8AC3E}">
        <p14:creationId xmlns:p14="http://schemas.microsoft.com/office/powerpoint/2010/main" val="1039207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1000"/>
                                        <p:tgtEl>
                                          <p:spTgt spid="4">
                                            <p:txEl>
                                              <p:pRg st="6" end="6"/>
                                            </p:txEl>
                                          </p:spTgt>
                                        </p:tgtEl>
                                      </p:cBhvr>
                                    </p:animEffect>
                                    <p:anim calcmode="lin" valueType="num">
                                      <p:cBhvr>
                                        <p:cTn id="2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1000"/>
                                        <p:tgtEl>
                                          <p:spTgt spid="4">
                                            <p:txEl>
                                              <p:pRg st="9" end="9"/>
                                            </p:txEl>
                                          </p:spTgt>
                                        </p:tgtEl>
                                      </p:cBhvr>
                                    </p:animEffect>
                                    <p:anim calcmode="lin" valueType="num">
                                      <p:cBhvr>
                                        <p:cTn id="3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fade">
                                      <p:cBhvr>
                                        <p:cTn id="39" dur="500"/>
                                        <p:tgtEl>
                                          <p:spTgt spid="4">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xEl>
                                              <p:pRg st="12" end="12"/>
                                            </p:txEl>
                                          </p:spTgt>
                                        </p:tgtEl>
                                        <p:attrNameLst>
                                          <p:attrName>style.visibility</p:attrName>
                                        </p:attrNameLst>
                                      </p:cBhvr>
                                      <p:to>
                                        <p:strVal val="visible"/>
                                      </p:to>
                                    </p:set>
                                    <p:animEffect transition="in" filter="fade">
                                      <p:cBhvr>
                                        <p:cTn id="44" dur="1000"/>
                                        <p:tgtEl>
                                          <p:spTgt spid="4">
                                            <p:txEl>
                                              <p:pRg st="12" end="12"/>
                                            </p:txEl>
                                          </p:spTgt>
                                        </p:tgtEl>
                                      </p:cBhvr>
                                    </p:animEffect>
                                    <p:anim calcmode="lin" valueType="num">
                                      <p:cBhvr>
                                        <p:cTn id="45"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animEffect transition="in" filter="fade">
                                      <p:cBhvr>
                                        <p:cTn id="51" dur="500"/>
                                        <p:tgtEl>
                                          <p:spTgt spid="4">
                                            <p:txEl>
                                              <p:pRg st="14" end="1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5" end="15"/>
                                            </p:txEl>
                                          </p:spTgt>
                                        </p:tgtEl>
                                        <p:attrNameLst>
                                          <p:attrName>style.visibility</p:attrName>
                                        </p:attrNameLst>
                                      </p:cBhvr>
                                      <p:to>
                                        <p:strVal val="visible"/>
                                      </p:to>
                                    </p:set>
                                    <p:animEffect transition="in" filter="fade">
                                      <p:cBhvr>
                                        <p:cTn id="56" dur="1000"/>
                                        <p:tgtEl>
                                          <p:spTgt spid="4">
                                            <p:txEl>
                                              <p:pRg st="15" end="15"/>
                                            </p:txEl>
                                          </p:spTgt>
                                        </p:tgtEl>
                                      </p:cBhvr>
                                    </p:animEffect>
                                    <p:anim calcmode="lin" valueType="num">
                                      <p:cBhvr>
                                        <p:cTn id="57"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80295"/>
            <a:ext cx="6638698" cy="530225"/>
          </a:xfrm>
        </p:spPr>
        <p:txBody>
          <a:bodyPr>
            <a:normAutofit fontScale="90000"/>
          </a:bodyPr>
          <a:lstStyle/>
          <a:p>
            <a:r>
              <a:rPr lang="en-US" sz="6700" b="1" dirty="0">
                <a:latin typeface="Chopin Script" panose="02000505020000020002" pitchFamily="2" charset="0"/>
              </a:rPr>
              <a:t>C</a:t>
            </a:r>
            <a:r>
              <a:rPr lang="en-US" b="1" dirty="0"/>
              <a:t>reating your Floral Plan</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8061181" y="806702"/>
            <a:ext cx="4130819" cy="5575908"/>
          </a:xfrm>
        </p:spPr>
      </p:pic>
      <p:sp>
        <p:nvSpPr>
          <p:cNvPr id="4" name="Text Placeholder 3"/>
          <p:cNvSpPr>
            <a:spLocks noGrp="1"/>
          </p:cNvSpPr>
          <p:nvPr>
            <p:ph type="body" sz="half" idx="2"/>
          </p:nvPr>
        </p:nvSpPr>
        <p:spPr>
          <a:xfrm>
            <a:off x="334483" y="1110520"/>
            <a:ext cx="7649307" cy="5272090"/>
          </a:xfrm>
        </p:spPr>
        <p:txBody>
          <a:bodyPr>
            <a:normAutofit/>
          </a:bodyPr>
          <a:lstStyle/>
          <a:p>
            <a:r>
              <a:rPr lang="en-US" sz="2000" b="1" dirty="0"/>
              <a:t>“What to including in your Floral Budget Plan?”</a:t>
            </a:r>
          </a:p>
          <a:p>
            <a:pPr lvl="1"/>
            <a:endParaRPr lang="en-US" sz="1700" b="1" dirty="0"/>
          </a:p>
          <a:p>
            <a:r>
              <a:rPr lang="en-US" sz="1900" b="1" dirty="0"/>
              <a:t>PART III: Categories: </a:t>
            </a:r>
          </a:p>
          <a:p>
            <a:pPr lvl="1"/>
            <a:endParaRPr lang="en-US" sz="1700" dirty="0"/>
          </a:p>
          <a:p>
            <a:pPr lvl="2"/>
            <a:r>
              <a:rPr lang="en-US" sz="1700" b="1" dirty="0"/>
              <a:t>Personal Flowers</a:t>
            </a:r>
            <a:r>
              <a:rPr lang="en-US" sz="1700" dirty="0"/>
              <a:t> -  </a:t>
            </a:r>
          </a:p>
          <a:p>
            <a:pPr lvl="2"/>
            <a:endParaRPr lang="en-US" sz="1700" dirty="0"/>
          </a:p>
          <a:p>
            <a:pPr lvl="2"/>
            <a:r>
              <a:rPr lang="en-US" sz="1700" b="1" dirty="0"/>
              <a:t>Ceremony Florals &amp; Décor</a:t>
            </a:r>
            <a:r>
              <a:rPr lang="en-US" sz="1700" dirty="0"/>
              <a:t> -  </a:t>
            </a:r>
          </a:p>
          <a:p>
            <a:pPr lvl="2"/>
            <a:endParaRPr lang="en-US" sz="1700" dirty="0"/>
          </a:p>
          <a:p>
            <a:pPr lvl="2"/>
            <a:r>
              <a:rPr lang="en-US" sz="1700" b="1" dirty="0"/>
              <a:t>Reception (not just centerpieces)</a:t>
            </a:r>
            <a:r>
              <a:rPr lang="en-US" sz="1700" dirty="0"/>
              <a:t>-  </a:t>
            </a:r>
          </a:p>
          <a:p>
            <a:pPr lvl="2"/>
            <a:endParaRPr lang="en-US" sz="1700" dirty="0"/>
          </a:p>
          <a:p>
            <a:pPr lvl="2"/>
            <a:r>
              <a:rPr lang="en-US" sz="1700" b="1" dirty="0"/>
              <a:t>Transitional &amp; Room Elements –</a:t>
            </a:r>
          </a:p>
          <a:p>
            <a:pPr lvl="2"/>
            <a:endParaRPr lang="en-US" sz="1700" b="1" dirty="0"/>
          </a:p>
        </p:txBody>
      </p:sp>
      <p:cxnSp>
        <p:nvCxnSpPr>
          <p:cNvPr id="7" name="Straight Connector 6"/>
          <p:cNvCxnSpPr/>
          <p:nvPr/>
        </p:nvCxnSpPr>
        <p:spPr>
          <a:xfrm>
            <a:off x="769448" y="1075350"/>
            <a:ext cx="45762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566485" y="5796644"/>
            <a:ext cx="2210764" cy="276999"/>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Keith </a:t>
            </a:r>
            <a:r>
              <a:rPr lang="en-US" sz="1200" dirty="0" err="1">
                <a:effectLst>
                  <a:outerShdw blurRad="38100" dist="38100" dir="2700000" algn="tl">
                    <a:srgbClr val="000000">
                      <a:alpha val="43137"/>
                    </a:srgbClr>
                  </a:outerShdw>
                </a:effectLst>
              </a:rPr>
              <a:t>Cephus</a:t>
            </a:r>
            <a:r>
              <a:rPr lang="en-US" sz="1200" dirty="0">
                <a:effectLst>
                  <a:outerShdw blurRad="38100" dist="38100" dir="2700000" algn="tl">
                    <a:srgbClr val="000000">
                      <a:alpha val="43137"/>
                    </a:srgbClr>
                  </a:outerShdw>
                </a:effectLst>
              </a:rPr>
              <a:t> Photography </a:t>
            </a:r>
          </a:p>
        </p:txBody>
      </p:sp>
    </p:spTree>
    <p:extLst>
      <p:ext uri="{BB962C8B-B14F-4D97-AF65-F5344CB8AC3E}">
        <p14:creationId xmlns:p14="http://schemas.microsoft.com/office/powerpoint/2010/main" val="1993572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1"/>
          <p:cNvSpPr>
            <a:spLocks noGrp="1"/>
          </p:cNvSpPr>
          <p:nvPr>
            <p:ph type="pic" sz="quarter" idx="10"/>
          </p:nvPr>
        </p:nvSpPr>
        <p:spPr>
          <a:xfrm>
            <a:off x="0" y="1129610"/>
            <a:ext cx="3931920" cy="2651760"/>
          </a:xfrm>
          <a:solidFill>
            <a:schemeClr val="bg2">
              <a:lumMod val="20000"/>
              <a:lumOff val="80000"/>
            </a:schemeClr>
          </a:solidFill>
        </p:spPr>
      </p:sp>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1646" b="21646"/>
          <a:stretch>
            <a:fillRect/>
          </a:stretch>
        </p:blipFill>
        <p:spPr>
          <a:xfrm>
            <a:off x="4129088" y="1130055"/>
            <a:ext cx="3930650" cy="2651125"/>
          </a:xfrm>
        </p:spPr>
      </p:pic>
      <p:sp>
        <p:nvSpPr>
          <p:cNvPr id="7" name="Picture Placeholder 3"/>
          <p:cNvSpPr>
            <a:spLocks noGrp="1"/>
          </p:cNvSpPr>
          <p:nvPr>
            <p:ph type="pic" sz="quarter" idx="12"/>
          </p:nvPr>
        </p:nvSpPr>
        <p:spPr>
          <a:xfrm>
            <a:off x="0" y="3964695"/>
            <a:ext cx="3931920" cy="2651760"/>
          </a:xfrm>
          <a:solidFill>
            <a:schemeClr val="bg2">
              <a:lumMod val="20000"/>
              <a:lumOff val="80000"/>
            </a:schemeClr>
          </a:solidFill>
        </p:spPr>
      </p:sp>
      <p:sp>
        <p:nvSpPr>
          <p:cNvPr id="8" name="Picture Placeholder 4"/>
          <p:cNvSpPr>
            <a:spLocks noGrp="1"/>
          </p:cNvSpPr>
          <p:nvPr>
            <p:ph type="pic" sz="quarter" idx="4294967295"/>
          </p:nvPr>
        </p:nvSpPr>
        <p:spPr>
          <a:xfrm>
            <a:off x="4128389" y="3964695"/>
            <a:ext cx="3931920" cy="2651760"/>
          </a:xfrm>
          <a:prstGeom prst="rect">
            <a:avLst/>
          </a:prstGeom>
          <a:solidFill>
            <a:schemeClr val="bg2">
              <a:lumMod val="20000"/>
              <a:lumOff val="80000"/>
            </a:schemeClr>
          </a:solidFill>
        </p:spPr>
      </p:sp>
      <p:sp>
        <p:nvSpPr>
          <p:cNvPr id="9" name="Picture Placeholder 5"/>
          <p:cNvSpPr>
            <a:spLocks noGrp="1"/>
          </p:cNvSpPr>
          <p:nvPr>
            <p:ph type="pic" sz="quarter" idx="4294967295"/>
          </p:nvPr>
        </p:nvSpPr>
        <p:spPr>
          <a:xfrm>
            <a:off x="8260080" y="1129610"/>
            <a:ext cx="3931920" cy="2651760"/>
          </a:xfrm>
          <a:prstGeom prst="rect">
            <a:avLst/>
          </a:prstGeom>
          <a:solidFill>
            <a:schemeClr val="bg2">
              <a:lumMod val="20000"/>
              <a:lumOff val="80000"/>
            </a:schemeClr>
          </a:solidFill>
        </p:spPr>
      </p:sp>
      <p:sp>
        <p:nvSpPr>
          <p:cNvPr id="10" name="Picture Placeholder 6"/>
          <p:cNvSpPr>
            <a:spLocks noGrp="1"/>
          </p:cNvSpPr>
          <p:nvPr>
            <p:ph type="pic" sz="quarter" idx="4294967295"/>
          </p:nvPr>
        </p:nvSpPr>
        <p:spPr>
          <a:xfrm>
            <a:off x="8260080" y="3964695"/>
            <a:ext cx="3931920" cy="2651760"/>
          </a:xfrm>
          <a:prstGeom prst="rect">
            <a:avLst/>
          </a:prstGeom>
          <a:solidFill>
            <a:schemeClr val="bg2">
              <a:lumMod val="20000"/>
              <a:lumOff val="80000"/>
            </a:schemeClr>
          </a:solidFill>
        </p:spPr>
      </p:sp>
      <p:sp>
        <p:nvSpPr>
          <p:cNvPr id="12" name="TextBox 11"/>
          <p:cNvSpPr txBox="1"/>
          <p:nvPr/>
        </p:nvSpPr>
        <p:spPr>
          <a:xfrm>
            <a:off x="373600" y="1714581"/>
            <a:ext cx="3555145" cy="1077218"/>
          </a:xfrm>
          <a:prstGeom prst="rect">
            <a:avLst/>
          </a:prstGeom>
          <a:noFill/>
        </p:spPr>
        <p:txBody>
          <a:bodyPr wrap="square" rtlCol="0">
            <a:spAutoFit/>
          </a:bodyPr>
          <a:lstStyle/>
          <a:p>
            <a:pPr algn="ctr"/>
            <a:r>
              <a:rPr lang="en-US" sz="3200" dirty="0">
                <a:solidFill>
                  <a:schemeClr val="bg2">
                    <a:lumMod val="75000"/>
                  </a:schemeClr>
                </a:solidFill>
              </a:rPr>
              <a:t>Event (or Wedding)</a:t>
            </a:r>
          </a:p>
          <a:p>
            <a:pPr algn="ctr"/>
            <a:r>
              <a:rPr lang="en-US" sz="3200" dirty="0">
                <a:solidFill>
                  <a:schemeClr val="bg2">
                    <a:lumMod val="75000"/>
                  </a:schemeClr>
                </a:solidFill>
              </a:rPr>
              <a:t> Planner</a:t>
            </a:r>
          </a:p>
        </p:txBody>
      </p:sp>
      <p:sp>
        <p:nvSpPr>
          <p:cNvPr id="13" name="TextBox 12"/>
          <p:cNvSpPr txBox="1"/>
          <p:nvPr/>
        </p:nvSpPr>
        <p:spPr>
          <a:xfrm>
            <a:off x="8634633" y="4565999"/>
            <a:ext cx="3182814" cy="1077218"/>
          </a:xfrm>
          <a:prstGeom prst="rect">
            <a:avLst/>
          </a:prstGeom>
          <a:noFill/>
        </p:spPr>
        <p:txBody>
          <a:bodyPr wrap="square" rtlCol="0">
            <a:spAutoFit/>
          </a:bodyPr>
          <a:lstStyle/>
          <a:p>
            <a:pPr algn="ctr"/>
            <a:r>
              <a:rPr lang="en-US" sz="3200" dirty="0">
                <a:solidFill>
                  <a:schemeClr val="bg2">
                    <a:lumMod val="75000"/>
                  </a:schemeClr>
                </a:solidFill>
              </a:rPr>
              <a:t>Floral Designer (Florist)</a:t>
            </a:r>
          </a:p>
        </p:txBody>
      </p:sp>
      <p:sp>
        <p:nvSpPr>
          <p:cNvPr id="14" name="TextBox 13"/>
          <p:cNvSpPr txBox="1"/>
          <p:nvPr/>
        </p:nvSpPr>
        <p:spPr>
          <a:xfrm>
            <a:off x="4567980" y="4565999"/>
            <a:ext cx="3182814" cy="1077218"/>
          </a:xfrm>
          <a:prstGeom prst="rect">
            <a:avLst/>
          </a:prstGeom>
          <a:noFill/>
        </p:spPr>
        <p:txBody>
          <a:bodyPr wrap="square" rtlCol="0">
            <a:spAutoFit/>
          </a:bodyPr>
          <a:lstStyle/>
          <a:p>
            <a:pPr algn="ctr"/>
            <a:r>
              <a:rPr lang="en-US" sz="3200" dirty="0">
                <a:solidFill>
                  <a:schemeClr val="bg2">
                    <a:lumMod val="75000"/>
                  </a:schemeClr>
                </a:solidFill>
              </a:rPr>
              <a:t>Venue Wedding Coordinator</a:t>
            </a:r>
          </a:p>
        </p:txBody>
      </p:sp>
      <p:sp>
        <p:nvSpPr>
          <p:cNvPr id="15" name="TextBox 14"/>
          <p:cNvSpPr txBox="1"/>
          <p:nvPr/>
        </p:nvSpPr>
        <p:spPr>
          <a:xfrm>
            <a:off x="8634633" y="1714581"/>
            <a:ext cx="3182814" cy="584775"/>
          </a:xfrm>
          <a:prstGeom prst="rect">
            <a:avLst/>
          </a:prstGeom>
          <a:noFill/>
        </p:spPr>
        <p:txBody>
          <a:bodyPr wrap="square" rtlCol="0">
            <a:spAutoFit/>
          </a:bodyPr>
          <a:lstStyle/>
          <a:p>
            <a:pPr algn="ctr"/>
            <a:r>
              <a:rPr lang="en-US" sz="3200" dirty="0">
                <a:solidFill>
                  <a:schemeClr val="bg2">
                    <a:lumMod val="75000"/>
                  </a:schemeClr>
                </a:solidFill>
              </a:rPr>
              <a:t>Event Designer</a:t>
            </a:r>
          </a:p>
        </p:txBody>
      </p:sp>
      <p:sp>
        <p:nvSpPr>
          <p:cNvPr id="16" name="TextBox 15"/>
          <p:cNvSpPr txBox="1"/>
          <p:nvPr/>
        </p:nvSpPr>
        <p:spPr>
          <a:xfrm>
            <a:off x="179614" y="4565999"/>
            <a:ext cx="3639260" cy="1077218"/>
          </a:xfrm>
          <a:prstGeom prst="rect">
            <a:avLst/>
          </a:prstGeom>
          <a:noFill/>
        </p:spPr>
        <p:txBody>
          <a:bodyPr wrap="square" rtlCol="0">
            <a:spAutoFit/>
          </a:bodyPr>
          <a:lstStyle/>
          <a:p>
            <a:pPr algn="ctr"/>
            <a:r>
              <a:rPr lang="en-US" sz="3200" i="1" dirty="0">
                <a:solidFill>
                  <a:schemeClr val="bg2">
                    <a:lumMod val="75000"/>
                  </a:schemeClr>
                </a:solidFill>
              </a:rPr>
              <a:t>*“Day of” </a:t>
            </a:r>
            <a:r>
              <a:rPr lang="en-US" sz="3200" dirty="0">
                <a:solidFill>
                  <a:schemeClr val="bg2">
                    <a:lumMod val="75000"/>
                  </a:schemeClr>
                </a:solidFill>
              </a:rPr>
              <a:t>Wedding Coordinator</a:t>
            </a:r>
          </a:p>
        </p:txBody>
      </p:sp>
      <p:sp>
        <p:nvSpPr>
          <p:cNvPr id="17" name="Title 1"/>
          <p:cNvSpPr>
            <a:spLocks noGrp="1"/>
          </p:cNvSpPr>
          <p:nvPr>
            <p:ph type="title"/>
          </p:nvPr>
        </p:nvSpPr>
        <p:spPr>
          <a:xfrm>
            <a:off x="790803" y="297689"/>
            <a:ext cx="10737169" cy="669471"/>
          </a:xfrm>
        </p:spPr>
        <p:txBody>
          <a:bodyPr>
            <a:normAutofit fontScale="90000"/>
          </a:bodyPr>
          <a:lstStyle/>
          <a:p>
            <a:pPr algn="ctr"/>
            <a:r>
              <a:rPr lang="en-US" sz="6700" dirty="0">
                <a:latin typeface="Chopin Script" panose="02000505020000020002" pitchFamily="2" charset="0"/>
              </a:rPr>
              <a:t>C</a:t>
            </a:r>
            <a:r>
              <a:rPr lang="en-US" sz="2700" dirty="0"/>
              <a:t>learing up confusion… </a:t>
            </a:r>
            <a:r>
              <a:rPr lang="en-US" sz="2700" b="1" dirty="0"/>
              <a:t>who</a:t>
            </a:r>
            <a:r>
              <a:rPr lang="en-US" sz="2700" dirty="0"/>
              <a:t> </a:t>
            </a:r>
            <a:r>
              <a:rPr lang="en-US" sz="2700" b="1" dirty="0"/>
              <a:t>does what </a:t>
            </a:r>
            <a:r>
              <a:rPr lang="en-US" sz="2700" dirty="0"/>
              <a:t>and</a:t>
            </a:r>
            <a:r>
              <a:rPr lang="en-US" sz="2700" b="1" dirty="0"/>
              <a:t> </a:t>
            </a:r>
            <a:r>
              <a:rPr lang="en-US" sz="2700" dirty="0"/>
              <a:t>who do you need?</a:t>
            </a:r>
          </a:p>
        </p:txBody>
      </p:sp>
      <p:sp>
        <p:nvSpPr>
          <p:cNvPr id="18" name="TextBox 17"/>
          <p:cNvSpPr txBox="1"/>
          <p:nvPr/>
        </p:nvSpPr>
        <p:spPr>
          <a:xfrm>
            <a:off x="4306554" y="3387044"/>
            <a:ext cx="2210764" cy="276999"/>
          </a:xfrm>
          <a:prstGeom prst="rect">
            <a:avLst/>
          </a:prstGeom>
          <a:noFill/>
        </p:spPr>
        <p:txBody>
          <a:bodyPr wrap="square" rtlCol="0">
            <a:spAutoFit/>
          </a:bodyPr>
          <a:lstStyle/>
          <a:p>
            <a:r>
              <a:rPr lang="en-US" sz="1200" dirty="0"/>
              <a:t>Glenn </a:t>
            </a:r>
            <a:r>
              <a:rPr lang="en-US" sz="1200" dirty="0" err="1"/>
              <a:t>Fajota</a:t>
            </a:r>
            <a:r>
              <a:rPr lang="en-US" sz="1200" dirty="0"/>
              <a:t> Photography </a:t>
            </a:r>
          </a:p>
        </p:txBody>
      </p:sp>
    </p:spTree>
    <p:extLst>
      <p:ext uri="{BB962C8B-B14F-4D97-AF65-F5344CB8AC3E}">
        <p14:creationId xmlns:p14="http://schemas.microsoft.com/office/powerpoint/2010/main" val="28001354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616" t="6835" r="1688" b="12469"/>
          <a:stretch/>
        </p:blipFill>
        <p:spPr>
          <a:xfrm>
            <a:off x="590814" y="4119314"/>
            <a:ext cx="2924236" cy="2501057"/>
          </a:xfrm>
          <a:solidFill>
            <a:schemeClr val="bg2">
              <a:lumMod val="20000"/>
              <a:lumOff val="80000"/>
            </a:schemeClr>
          </a:solidFill>
        </p:spPr>
      </p:pic>
      <p:pic>
        <p:nvPicPr>
          <p:cNvPr id="11" name="Picture Placeholder 10"/>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3014" t="10851" r="25696" b="3392"/>
          <a:stretch/>
        </p:blipFill>
        <p:spPr>
          <a:xfrm>
            <a:off x="4486676" y="4119313"/>
            <a:ext cx="3402300" cy="2502855"/>
          </a:xfrm>
        </p:spPr>
      </p:pic>
      <p:pic>
        <p:nvPicPr>
          <p:cNvPr id="3" name="Picture Placeholder 2"/>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t="19810" b="19195"/>
          <a:stretch/>
        </p:blipFill>
        <p:spPr>
          <a:xfrm>
            <a:off x="8860602" y="4069578"/>
            <a:ext cx="2822138" cy="2582007"/>
          </a:xfrm>
          <a:prstGeom prst="rect">
            <a:avLst/>
          </a:prstGeom>
          <a:solidFill>
            <a:schemeClr val="bg2">
              <a:lumMod val="20000"/>
              <a:lumOff val="80000"/>
            </a:schemeClr>
          </a:solidFill>
        </p:spPr>
      </p:pic>
      <p:sp>
        <p:nvSpPr>
          <p:cNvPr id="12" name="TextBox 11"/>
          <p:cNvSpPr txBox="1"/>
          <p:nvPr/>
        </p:nvSpPr>
        <p:spPr>
          <a:xfrm>
            <a:off x="292657" y="5989468"/>
            <a:ext cx="3555145"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Presented to you</a:t>
            </a:r>
          </a:p>
        </p:txBody>
      </p:sp>
      <p:sp>
        <p:nvSpPr>
          <p:cNvPr id="17" name="Title 1"/>
          <p:cNvSpPr>
            <a:spLocks noGrp="1"/>
          </p:cNvSpPr>
          <p:nvPr>
            <p:ph type="title"/>
          </p:nvPr>
        </p:nvSpPr>
        <p:spPr>
          <a:xfrm>
            <a:off x="327978" y="102256"/>
            <a:ext cx="11021078" cy="669471"/>
          </a:xfrm>
        </p:spPr>
        <p:txBody>
          <a:bodyPr>
            <a:noAutofit/>
          </a:bodyPr>
          <a:lstStyle/>
          <a:p>
            <a:r>
              <a:rPr lang="en-US" sz="4400" u="sng" dirty="0">
                <a:latin typeface="Chopin Script" panose="02000505020000020002"/>
              </a:rPr>
              <a:t>S</a:t>
            </a:r>
            <a:r>
              <a:rPr lang="en-US" sz="3600" u="sng" dirty="0"/>
              <a:t>o ask yourself, </a:t>
            </a:r>
            <a:r>
              <a:rPr lang="en-US" sz="3600" b="1" u="sng" dirty="0"/>
              <a:t>“What do you need?”_________________</a:t>
            </a:r>
          </a:p>
        </p:txBody>
      </p:sp>
      <p:sp>
        <p:nvSpPr>
          <p:cNvPr id="18" name="TextBox 17"/>
          <p:cNvSpPr txBox="1"/>
          <p:nvPr/>
        </p:nvSpPr>
        <p:spPr>
          <a:xfrm>
            <a:off x="4518718" y="5989467"/>
            <a:ext cx="3503507" cy="584775"/>
          </a:xfrm>
          <a:prstGeom prst="rect">
            <a:avLst/>
          </a:prstGeom>
          <a:noFill/>
        </p:spPr>
        <p:txBody>
          <a:bodyPr wrap="square" rtlCol="0">
            <a:spAutoFit/>
          </a:bodyPr>
          <a:lstStyle/>
          <a:p>
            <a:pPr algn="ctr"/>
            <a:r>
              <a:rPr lang="en-US" sz="3200" dirty="0">
                <a:solidFill>
                  <a:schemeClr val="bg2">
                    <a:lumMod val="75000"/>
                  </a:schemeClr>
                </a:solidFill>
                <a:effectLst>
                  <a:outerShdw blurRad="38100" dist="38100" dir="2700000" algn="tl">
                    <a:srgbClr val="000000">
                      <a:alpha val="43137"/>
                    </a:srgbClr>
                  </a:outerShdw>
                </a:effectLst>
              </a:rPr>
              <a:t>Behind the scenes</a:t>
            </a:r>
          </a:p>
        </p:txBody>
      </p:sp>
      <p:sp>
        <p:nvSpPr>
          <p:cNvPr id="19" name="TextBox 18"/>
          <p:cNvSpPr txBox="1"/>
          <p:nvPr/>
        </p:nvSpPr>
        <p:spPr>
          <a:xfrm>
            <a:off x="8483989" y="6020244"/>
            <a:ext cx="3555145" cy="492443"/>
          </a:xfrm>
          <a:prstGeom prst="rect">
            <a:avLst/>
          </a:prstGeom>
          <a:noFill/>
        </p:spPr>
        <p:txBody>
          <a:bodyPr wrap="square" rtlCol="0">
            <a:spAutoFit/>
          </a:bodyPr>
          <a:lstStyle/>
          <a:p>
            <a:pPr algn="ctr"/>
            <a:r>
              <a:rPr lang="en-US" sz="2600" dirty="0">
                <a:effectLst>
                  <a:outerShdw blurRad="38100" dist="38100" dir="2700000" algn="tl">
                    <a:srgbClr val="000000">
                      <a:alpha val="43137"/>
                    </a:srgbClr>
                  </a:outerShdw>
                </a:effectLst>
              </a:rPr>
              <a:t>Beautiful experience </a:t>
            </a:r>
          </a:p>
        </p:txBody>
      </p:sp>
      <p:sp>
        <p:nvSpPr>
          <p:cNvPr id="20" name="TextBox 19"/>
          <p:cNvSpPr txBox="1"/>
          <p:nvPr/>
        </p:nvSpPr>
        <p:spPr>
          <a:xfrm>
            <a:off x="290906" y="3493110"/>
            <a:ext cx="11587462" cy="584775"/>
          </a:xfrm>
          <a:prstGeom prst="rect">
            <a:avLst/>
          </a:prstGeom>
          <a:noFill/>
        </p:spPr>
        <p:txBody>
          <a:bodyPr wrap="square" rtlCol="0">
            <a:spAutoFit/>
          </a:bodyPr>
          <a:lstStyle/>
          <a:p>
            <a:r>
              <a:rPr lang="en-US" sz="1600" dirty="0"/>
              <a:t>Remember, </a:t>
            </a:r>
            <a:r>
              <a:rPr lang="en-US" sz="1600" b="1" i="1" dirty="0"/>
              <a:t>every service provider is different</a:t>
            </a:r>
            <a:r>
              <a:rPr lang="en-US" sz="1600" dirty="0"/>
              <a:t>. </a:t>
            </a:r>
          </a:p>
          <a:p>
            <a:r>
              <a:rPr lang="en-US" sz="1600" dirty="0"/>
              <a:t>For example: after our 90 minute design session to really identify all of your preferences and pieces of your needs we then… </a:t>
            </a:r>
          </a:p>
        </p:txBody>
      </p:sp>
      <p:sp>
        <p:nvSpPr>
          <p:cNvPr id="21" name="TextBox 20"/>
          <p:cNvSpPr txBox="1"/>
          <p:nvPr/>
        </p:nvSpPr>
        <p:spPr>
          <a:xfrm>
            <a:off x="327976" y="710402"/>
            <a:ext cx="11864023" cy="2800767"/>
          </a:xfrm>
          <a:prstGeom prst="rect">
            <a:avLst/>
          </a:prstGeom>
          <a:noFill/>
        </p:spPr>
        <p:txBody>
          <a:bodyPr wrap="square" rtlCol="0">
            <a:spAutoFit/>
          </a:bodyPr>
          <a:lstStyle/>
          <a:p>
            <a:r>
              <a:rPr lang="en-US" b="1" dirty="0"/>
              <a:t>Here are some common traits we see over and over again with Designer service clients.  “So, do you…</a:t>
            </a:r>
          </a:p>
          <a:p>
            <a:endParaRPr lang="en-US" b="1" dirty="0"/>
          </a:p>
          <a:p>
            <a:pPr marL="457200" indent="-457200">
              <a:buFont typeface="+mj-lt"/>
              <a:buAutoNum type="arabicPeriod"/>
            </a:pPr>
            <a:r>
              <a:rPr lang="en-US" sz="2000" dirty="0"/>
              <a:t>need more "</a:t>
            </a:r>
            <a:r>
              <a:rPr lang="en-US" sz="2000" b="1" i="1" dirty="0"/>
              <a:t>free time</a:t>
            </a:r>
            <a:r>
              <a:rPr lang="en-US" sz="2000" dirty="0"/>
              <a:t>" because of your job, school, social activities, and family obligations?</a:t>
            </a:r>
          </a:p>
          <a:p>
            <a:pPr marL="457200" indent="-457200">
              <a:buFont typeface="+mj-lt"/>
              <a:buAutoNum type="arabicPeriod"/>
            </a:pPr>
            <a:r>
              <a:rPr lang="en-US" sz="2000" dirty="0"/>
              <a:t>want to be active in planning but need</a:t>
            </a:r>
            <a:r>
              <a:rPr lang="en-US" sz="2000" b="1" dirty="0"/>
              <a:t> </a:t>
            </a:r>
            <a:r>
              <a:rPr lang="en-US" sz="2000" dirty="0"/>
              <a:t>to </a:t>
            </a:r>
            <a:r>
              <a:rPr lang="en-US" sz="2000" b="1" dirty="0"/>
              <a:t>stay on track, have professional support </a:t>
            </a:r>
            <a:r>
              <a:rPr lang="en-US" sz="2000" dirty="0"/>
              <a:t>or</a:t>
            </a:r>
            <a:r>
              <a:rPr lang="en-US" sz="2000" b="1" dirty="0"/>
              <a:t> not miss anything?</a:t>
            </a:r>
          </a:p>
          <a:p>
            <a:pPr marL="457200" indent="-457200">
              <a:buFont typeface="+mj-lt"/>
              <a:buAutoNum type="arabicPeriod"/>
            </a:pPr>
            <a:r>
              <a:rPr lang="en-US" sz="2000" dirty="0"/>
              <a:t>want to </a:t>
            </a:r>
            <a:r>
              <a:rPr lang="en-US" sz="2000" b="1" dirty="0"/>
              <a:t>stay in control of decisions </a:t>
            </a:r>
            <a:r>
              <a:rPr lang="en-US" sz="2000" dirty="0"/>
              <a:t>but need </a:t>
            </a:r>
            <a:r>
              <a:rPr lang="en-US" sz="2000" b="1" dirty="0"/>
              <a:t>help refining a million ideas </a:t>
            </a:r>
            <a:r>
              <a:rPr lang="en-US" sz="2000" dirty="0"/>
              <a:t>and</a:t>
            </a:r>
            <a:r>
              <a:rPr lang="en-US" sz="2000" b="1" dirty="0"/>
              <a:t> getting great resources?</a:t>
            </a:r>
          </a:p>
          <a:p>
            <a:pPr marL="457200" indent="-457200">
              <a:buFont typeface="+mj-lt"/>
              <a:buAutoNum type="arabicPeriod"/>
            </a:pPr>
            <a:r>
              <a:rPr lang="en-US" sz="2000" dirty="0"/>
              <a:t>have a </a:t>
            </a:r>
            <a:r>
              <a:rPr lang="en-US" sz="2000" b="1" dirty="0"/>
              <a:t>short amount of time </a:t>
            </a:r>
            <a:r>
              <a:rPr lang="en-US" sz="2000" dirty="0"/>
              <a:t>to plan your event and </a:t>
            </a:r>
            <a:r>
              <a:rPr lang="en-US" sz="2000" b="1" dirty="0"/>
              <a:t>need help executing </a:t>
            </a:r>
            <a:r>
              <a:rPr lang="en-US" sz="2000" dirty="0"/>
              <a:t>the event designs?</a:t>
            </a:r>
          </a:p>
          <a:p>
            <a:pPr marL="457200" indent="-457200">
              <a:buFont typeface="+mj-lt"/>
              <a:buAutoNum type="arabicPeriod"/>
            </a:pPr>
            <a:r>
              <a:rPr lang="en-US" sz="2000" dirty="0"/>
              <a:t>plan on hosting it at </a:t>
            </a:r>
            <a:r>
              <a:rPr lang="en-US" sz="2000" b="1" dirty="0"/>
              <a:t>a unique venue </a:t>
            </a:r>
            <a:r>
              <a:rPr lang="en-US" sz="2000" dirty="0"/>
              <a:t>or have </a:t>
            </a:r>
            <a:r>
              <a:rPr lang="en-US" sz="2000" b="1" dirty="0"/>
              <a:t>complex designs </a:t>
            </a:r>
            <a:r>
              <a:rPr lang="en-US" sz="2000" dirty="0"/>
              <a:t>in mind and want </a:t>
            </a:r>
            <a:r>
              <a:rPr lang="en-US" sz="2000" b="1" dirty="0"/>
              <a:t>support with special needs</a:t>
            </a:r>
            <a:r>
              <a:rPr lang="en-US" sz="2000" dirty="0"/>
              <a:t>?</a:t>
            </a:r>
          </a:p>
          <a:p>
            <a:pPr marL="457200" indent="-457200">
              <a:buFont typeface="+mj-lt"/>
              <a:buAutoNum type="arabicPeriod"/>
            </a:pPr>
            <a:r>
              <a:rPr lang="en-US" sz="2000" dirty="0"/>
              <a:t>want a team of professionals to handle the </a:t>
            </a:r>
            <a:r>
              <a:rPr lang="en-US" sz="2000" b="1" dirty="0"/>
              <a:t>“Day of” work </a:t>
            </a:r>
            <a:r>
              <a:rPr lang="en-US" sz="2000" dirty="0"/>
              <a:t>including </a:t>
            </a:r>
            <a:r>
              <a:rPr lang="en-US" sz="2000" b="1" dirty="0"/>
              <a:t>loading, set-up, returning to breakdown, clean, etc. </a:t>
            </a:r>
            <a:r>
              <a:rPr lang="en-US" sz="2000" dirty="0"/>
              <a:t>so you and your guests can relax and </a:t>
            </a:r>
            <a:r>
              <a:rPr lang="en-US" sz="2000" b="1" dirty="0"/>
              <a:t>enjoy yourselves</a:t>
            </a:r>
            <a:r>
              <a:rPr lang="en-US" sz="2000" dirty="0"/>
              <a:t>?</a:t>
            </a:r>
          </a:p>
        </p:txBody>
      </p:sp>
      <p:cxnSp>
        <p:nvCxnSpPr>
          <p:cNvPr id="5" name="Straight Connector 4"/>
          <p:cNvCxnSpPr/>
          <p:nvPr/>
        </p:nvCxnSpPr>
        <p:spPr>
          <a:xfrm>
            <a:off x="327976" y="3485043"/>
            <a:ext cx="11354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3618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fade">
                                      <p:cBhvr>
                                        <p:cTn id="12" dur="1000"/>
                                        <p:tgtEl>
                                          <p:spTgt spid="21">
                                            <p:txEl>
                                              <p:pRg st="2" end="2"/>
                                            </p:txEl>
                                          </p:spTgt>
                                        </p:tgtEl>
                                      </p:cBhvr>
                                    </p:animEffect>
                                    <p:anim calcmode="lin" valueType="num">
                                      <p:cBhvr>
                                        <p:cTn id="13"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1000"/>
                                        <p:tgtEl>
                                          <p:spTgt spid="21">
                                            <p:txEl>
                                              <p:pRg st="3" end="3"/>
                                            </p:txEl>
                                          </p:spTgt>
                                        </p:tgtEl>
                                      </p:cBhvr>
                                    </p:animEffect>
                                    <p:anim calcmode="lin" valueType="num">
                                      <p:cBhvr>
                                        <p:cTn id="20"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xEl>
                                              <p:pRg st="4" end="4"/>
                                            </p:txEl>
                                          </p:spTgt>
                                        </p:tgtEl>
                                        <p:attrNameLst>
                                          <p:attrName>style.visibility</p:attrName>
                                        </p:attrNameLst>
                                      </p:cBhvr>
                                      <p:to>
                                        <p:strVal val="visible"/>
                                      </p:to>
                                    </p:set>
                                    <p:animEffect transition="in" filter="fade">
                                      <p:cBhvr>
                                        <p:cTn id="26" dur="1000"/>
                                        <p:tgtEl>
                                          <p:spTgt spid="21">
                                            <p:txEl>
                                              <p:pRg st="4" end="4"/>
                                            </p:txEl>
                                          </p:spTgt>
                                        </p:tgtEl>
                                      </p:cBhvr>
                                    </p:animEffect>
                                    <p:anim calcmode="lin" valueType="num">
                                      <p:cBhvr>
                                        <p:cTn id="27"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1000"/>
                                        <p:tgtEl>
                                          <p:spTgt spid="21">
                                            <p:txEl>
                                              <p:pRg st="5" end="5"/>
                                            </p:txEl>
                                          </p:spTgt>
                                        </p:tgtEl>
                                      </p:cBhvr>
                                    </p:animEffect>
                                    <p:anim calcmode="lin" valueType="num">
                                      <p:cBhvr>
                                        <p:cTn id="34"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1">
                                            <p:txEl>
                                              <p:pRg st="6" end="6"/>
                                            </p:txEl>
                                          </p:spTgt>
                                        </p:tgtEl>
                                        <p:attrNameLst>
                                          <p:attrName>style.visibility</p:attrName>
                                        </p:attrNameLst>
                                      </p:cBhvr>
                                      <p:to>
                                        <p:strVal val="visible"/>
                                      </p:to>
                                    </p:set>
                                    <p:animEffect transition="in" filter="fade">
                                      <p:cBhvr>
                                        <p:cTn id="40" dur="1000"/>
                                        <p:tgtEl>
                                          <p:spTgt spid="21">
                                            <p:txEl>
                                              <p:pRg st="6" end="6"/>
                                            </p:txEl>
                                          </p:spTgt>
                                        </p:tgtEl>
                                      </p:cBhvr>
                                    </p:animEffect>
                                    <p:anim calcmode="lin" valueType="num">
                                      <p:cBhvr>
                                        <p:cTn id="41"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xEl>
                                              <p:pRg st="7" end="7"/>
                                            </p:txEl>
                                          </p:spTgt>
                                        </p:tgtEl>
                                        <p:attrNameLst>
                                          <p:attrName>style.visibility</p:attrName>
                                        </p:attrNameLst>
                                      </p:cBhvr>
                                      <p:to>
                                        <p:strVal val="visible"/>
                                      </p:to>
                                    </p:set>
                                    <p:animEffect transition="in" filter="fade">
                                      <p:cBhvr>
                                        <p:cTn id="47" dur="1000"/>
                                        <p:tgtEl>
                                          <p:spTgt spid="21">
                                            <p:txEl>
                                              <p:pRg st="7" end="7"/>
                                            </p:txEl>
                                          </p:spTgt>
                                        </p:tgtEl>
                                      </p:cBhvr>
                                    </p:animEffect>
                                    <p:anim calcmode="lin" valueType="num">
                                      <p:cBhvr>
                                        <p:cTn id="48"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Effect transition="in" filter="fade">
                                      <p:cBhvr>
                                        <p:cTn id="54" dur="1000"/>
                                        <p:tgtEl>
                                          <p:spTgt spid="20">
                                            <p:txEl>
                                              <p:pRg st="0" end="0"/>
                                            </p:txEl>
                                          </p:spTgt>
                                        </p:tgtEl>
                                      </p:cBhvr>
                                    </p:animEffect>
                                    <p:anim calcmode="lin" valueType="num">
                                      <p:cBhvr>
                                        <p:cTn id="5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xEl>
                                              <p:pRg st="1" end="1"/>
                                            </p:txEl>
                                          </p:spTgt>
                                        </p:tgtEl>
                                        <p:attrNameLst>
                                          <p:attrName>style.visibility</p:attrName>
                                        </p:attrNameLst>
                                      </p:cBhvr>
                                      <p:to>
                                        <p:strVal val="visible"/>
                                      </p:to>
                                    </p:set>
                                    <p:animEffect transition="in" filter="fade">
                                      <p:cBhvr>
                                        <p:cTn id="61" dur="500"/>
                                        <p:tgtEl>
                                          <p:spTgt spid="20">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500"/>
                                        <p:tgtEl>
                                          <p:spTgt spid="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97529" y="945926"/>
            <a:ext cx="3704303" cy="1325563"/>
          </a:xfrm>
        </p:spPr>
        <p:txBody>
          <a:bodyPr/>
          <a:lstStyle/>
          <a:p>
            <a:r>
              <a:rPr lang="en-US" b="1" dirty="0"/>
              <a:t>Wasting time</a:t>
            </a:r>
            <a:endParaRPr lang="en-US" dirty="0"/>
          </a:p>
        </p:txBody>
      </p:sp>
      <p:sp>
        <p:nvSpPr>
          <p:cNvPr id="6" name="Content Placeholder 5"/>
          <p:cNvSpPr>
            <a:spLocks noGrp="1"/>
          </p:cNvSpPr>
          <p:nvPr>
            <p:ph sz="half" idx="1"/>
          </p:nvPr>
        </p:nvSpPr>
        <p:spPr>
          <a:xfrm>
            <a:off x="0" y="2037091"/>
            <a:ext cx="6268065" cy="681037"/>
          </a:xfrm>
        </p:spPr>
        <p:txBody>
          <a:bodyPr>
            <a:normAutofit fontScale="62500" lnSpcReduction="20000"/>
          </a:bodyPr>
          <a:lstStyle/>
          <a:p>
            <a:pPr marL="457200" lvl="1" indent="0">
              <a:buNone/>
            </a:pPr>
            <a:r>
              <a:rPr lang="en-US" sz="8600" u="sng" dirty="0">
                <a:solidFill>
                  <a:srgbClr val="FFFF00"/>
                </a:solidFill>
                <a:latin typeface="Chopin Script" panose="02000505020000020002"/>
              </a:rPr>
              <a:t>W</a:t>
            </a:r>
            <a:r>
              <a:rPr lang="en-US" sz="4600" b="1" u="sng" dirty="0">
                <a:solidFill>
                  <a:srgbClr val="FFFF00"/>
                </a:solidFill>
              </a:rPr>
              <a:t>hy is this a problem?</a:t>
            </a:r>
          </a:p>
        </p:txBody>
      </p:sp>
      <p:sp>
        <p:nvSpPr>
          <p:cNvPr id="7" name="Content Placeholder 6"/>
          <p:cNvSpPr>
            <a:spLocks noGrp="1"/>
          </p:cNvSpPr>
          <p:nvPr>
            <p:ph sz="half" idx="2"/>
          </p:nvPr>
        </p:nvSpPr>
        <p:spPr>
          <a:xfrm>
            <a:off x="-13063" y="4140280"/>
            <a:ext cx="4838700" cy="681037"/>
          </a:xfrm>
        </p:spPr>
        <p:txBody>
          <a:bodyPr>
            <a:normAutofit fontScale="55000" lnSpcReduction="20000"/>
          </a:bodyPr>
          <a:lstStyle/>
          <a:p>
            <a:pPr marL="457200" lvl="1" indent="0">
              <a:buNone/>
            </a:pPr>
            <a:r>
              <a:rPr lang="en-US" sz="9600" u="sng" dirty="0">
                <a:solidFill>
                  <a:srgbClr val="92D050"/>
                </a:solidFill>
                <a:latin typeface="Chopin Script" panose="02000505020000020002"/>
              </a:rPr>
              <a:t>T</a:t>
            </a:r>
            <a:r>
              <a:rPr lang="en-US" sz="5100" b="1" u="sng" dirty="0">
                <a:solidFill>
                  <a:srgbClr val="92D050"/>
                </a:solidFill>
              </a:rPr>
              <a:t>he answer </a:t>
            </a:r>
          </a:p>
        </p:txBody>
      </p:sp>
      <p:sp>
        <p:nvSpPr>
          <p:cNvPr id="8" name="Content Placeholder 5"/>
          <p:cNvSpPr txBox="1">
            <a:spLocks/>
          </p:cNvSpPr>
          <p:nvPr/>
        </p:nvSpPr>
        <p:spPr>
          <a:xfrm>
            <a:off x="958410" y="2046324"/>
            <a:ext cx="6284041" cy="119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3200" dirty="0"/>
          </a:p>
          <a:p>
            <a:pPr lvl="1"/>
            <a:r>
              <a:rPr lang="en-US" b="1" dirty="0"/>
              <a:t>Losing the one you love.</a:t>
            </a:r>
            <a:r>
              <a:rPr lang="en-US" dirty="0"/>
              <a:t> </a:t>
            </a:r>
          </a:p>
          <a:p>
            <a:pPr marL="457200" lvl="1" indent="0">
              <a:buNone/>
            </a:pPr>
            <a:endParaRPr lang="en-US" b="1" dirty="0"/>
          </a:p>
        </p:txBody>
      </p:sp>
      <p:sp>
        <p:nvSpPr>
          <p:cNvPr id="9" name="Content Placeholder 6"/>
          <p:cNvSpPr txBox="1">
            <a:spLocks/>
          </p:cNvSpPr>
          <p:nvPr/>
        </p:nvSpPr>
        <p:spPr>
          <a:xfrm>
            <a:off x="-5486" y="4689777"/>
            <a:ext cx="12207318" cy="21149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000" b="1" i="1" u="sng" dirty="0"/>
              <a:t>Start</a:t>
            </a:r>
            <a:r>
              <a:rPr lang="en-US" sz="2000" b="1" dirty="0"/>
              <a:t> a conversation -  Met with them as early as you can.  You don’t need ALL of the concepts and details:</a:t>
            </a:r>
          </a:p>
          <a:p>
            <a:pPr marL="1714500" lvl="3" indent="-342900">
              <a:buFont typeface="+mj-lt"/>
              <a:buAutoNum type="arabicPeriod"/>
            </a:pPr>
            <a:r>
              <a:rPr lang="en-US" b="1" dirty="0"/>
              <a:t>Date (even if it’s just </a:t>
            </a:r>
            <a:r>
              <a:rPr lang="en-US" b="1" i="1" u="sng" dirty="0"/>
              <a:t>tentative</a:t>
            </a:r>
            <a:r>
              <a:rPr lang="en-US" b="1" dirty="0"/>
              <a:t>)</a:t>
            </a:r>
          </a:p>
          <a:p>
            <a:pPr marL="1714500" lvl="3" indent="-342900">
              <a:buFont typeface="+mj-lt"/>
              <a:buAutoNum type="arabicPeriod"/>
            </a:pPr>
            <a:r>
              <a:rPr lang="en-US" b="1" dirty="0"/>
              <a:t>General size  (Number of guests)</a:t>
            </a:r>
          </a:p>
          <a:p>
            <a:pPr marL="1714500" lvl="3" indent="-342900">
              <a:buFont typeface="+mj-lt"/>
              <a:buAutoNum type="arabicPeriod"/>
            </a:pPr>
            <a:r>
              <a:rPr lang="en-US" b="1" dirty="0"/>
              <a:t>General Bridal party size (Example: Number of bridesmaids, flower girls, mothers, grandmothers, etc.)</a:t>
            </a:r>
          </a:p>
          <a:p>
            <a:pPr marL="1714500" lvl="3" indent="-342900">
              <a:buFont typeface="+mj-lt"/>
              <a:buAutoNum type="arabicPeriod"/>
            </a:pPr>
            <a:r>
              <a:rPr lang="en-US" b="1" dirty="0"/>
              <a:t>Location (ceremony and reception – even if it’s just </a:t>
            </a:r>
            <a:r>
              <a:rPr lang="en-US" b="1" i="1" u="sng" dirty="0"/>
              <a:t>tentative</a:t>
            </a:r>
            <a:r>
              <a:rPr lang="en-US" b="1" dirty="0"/>
              <a:t>)</a:t>
            </a:r>
          </a:p>
          <a:p>
            <a:pPr marL="1714500" lvl="3" indent="-342900">
              <a:buFont typeface="+mj-lt"/>
              <a:buAutoNum type="arabicPeriod"/>
            </a:pPr>
            <a:r>
              <a:rPr lang="en-US" b="1" dirty="0"/>
              <a:t>What “type” of help you’re looking for design consulting, rentals, set-up, or you’re still </a:t>
            </a:r>
            <a:r>
              <a:rPr lang="en-US" b="1" i="1" u="sng" dirty="0"/>
              <a:t>unsure</a:t>
            </a:r>
            <a:endParaRPr lang="en-US" i="1" u="sng" dirty="0"/>
          </a:p>
        </p:txBody>
      </p:sp>
      <p:sp>
        <p:nvSpPr>
          <p:cNvPr id="10" name="Content Placeholder 5"/>
          <p:cNvSpPr txBox="1">
            <a:spLocks/>
          </p:cNvSpPr>
          <p:nvPr/>
        </p:nvSpPr>
        <p:spPr>
          <a:xfrm>
            <a:off x="958410" y="3081539"/>
            <a:ext cx="5181600" cy="786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Saying, </a:t>
            </a:r>
            <a:r>
              <a:rPr lang="en-US" b="1" i="1" dirty="0"/>
              <a:t>“If I’d only known…”</a:t>
            </a:r>
            <a:endParaRPr lang="en-US" i="1" dirty="0"/>
          </a:p>
          <a:p>
            <a:pPr marL="457200" lvl="1" indent="0">
              <a:buNone/>
            </a:pPr>
            <a:endParaRPr lang="en-US" b="1" dirty="0"/>
          </a:p>
        </p:txBody>
      </p:sp>
      <p:sp>
        <p:nvSpPr>
          <p:cNvPr id="11" name="Content Placeholder 5"/>
          <p:cNvSpPr txBox="1">
            <a:spLocks/>
          </p:cNvSpPr>
          <p:nvPr/>
        </p:nvSpPr>
        <p:spPr>
          <a:xfrm>
            <a:off x="958748" y="3545380"/>
            <a:ext cx="5181600" cy="991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Less time can actually cost more</a:t>
            </a:r>
            <a:endParaRPr lang="en-US" dirty="0"/>
          </a:p>
        </p:txBody>
      </p:sp>
      <p:sp>
        <p:nvSpPr>
          <p:cNvPr id="12" name="Title 4"/>
          <p:cNvSpPr txBox="1">
            <a:spLocks/>
          </p:cNvSpPr>
          <p:nvPr/>
        </p:nvSpPr>
        <p:spPr>
          <a:xfrm>
            <a:off x="437535" y="2320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i="1" dirty="0">
                <a:effectLst>
                  <a:outerShdw blurRad="38100" dist="38100" dir="2700000" algn="tl">
                    <a:srgbClr val="000000">
                      <a:alpha val="43137"/>
                    </a:srgbClr>
                  </a:outerShdw>
                </a:effectLst>
                <a:latin typeface="Chopin Script" panose="02000505020000020002"/>
              </a:rPr>
              <a:t>M</a:t>
            </a:r>
            <a:r>
              <a:rPr lang="en-US" b="1" i="1" dirty="0">
                <a:effectLst>
                  <a:outerShdw blurRad="38100" dist="38100" dir="2700000" algn="tl">
                    <a:srgbClr val="000000">
                      <a:alpha val="43137"/>
                    </a:srgbClr>
                  </a:outerShdw>
                </a:effectLst>
              </a:rPr>
              <a:t>OST COMMON MISTAKE TO AVOID …</a:t>
            </a:r>
            <a:endParaRPr lang="en-US" dirty="0"/>
          </a:p>
        </p:txBody>
      </p:sp>
      <p:cxnSp>
        <p:nvCxnSpPr>
          <p:cNvPr id="4" name="Straight Connector 3"/>
          <p:cNvCxnSpPr/>
          <p:nvPr/>
        </p:nvCxnSpPr>
        <p:spPr>
          <a:xfrm>
            <a:off x="481920" y="1864075"/>
            <a:ext cx="11063749" cy="13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958" r="2218" b="42831"/>
          <a:stretch/>
        </p:blipFill>
        <p:spPr>
          <a:xfrm>
            <a:off x="8216838" y="1945005"/>
            <a:ext cx="3459461" cy="2675603"/>
          </a:xfrm>
          <a:prstGeom prst="rect">
            <a:avLst/>
          </a:prstGeom>
        </p:spPr>
      </p:pic>
      <p:sp>
        <p:nvSpPr>
          <p:cNvPr id="13" name="TextBox 12"/>
          <p:cNvSpPr txBox="1"/>
          <p:nvPr/>
        </p:nvSpPr>
        <p:spPr>
          <a:xfrm>
            <a:off x="9285323" y="4254940"/>
            <a:ext cx="2210764" cy="276999"/>
          </a:xfrm>
          <a:prstGeom prst="rect">
            <a:avLst/>
          </a:prstGeom>
          <a:noFill/>
        </p:spPr>
        <p:txBody>
          <a:bodyPr wrap="square" rtlCol="0">
            <a:spAutoFit/>
          </a:bodyPr>
          <a:lstStyle/>
          <a:p>
            <a:r>
              <a:rPr lang="en-US" sz="1200" dirty="0"/>
              <a:t>VOW Bride Magazine</a:t>
            </a:r>
          </a:p>
        </p:txBody>
      </p:sp>
    </p:spTree>
    <p:extLst>
      <p:ext uri="{BB962C8B-B14F-4D97-AF65-F5344CB8AC3E}">
        <p14:creationId xmlns:p14="http://schemas.microsoft.com/office/powerpoint/2010/main" val="3624816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500"/>
                                        <p:tgtEl>
                                          <p:spTgt spid="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fade">
                                      <p:cBhvr>
                                        <p:cTn id="64" dur="500"/>
                                        <p:tgtEl>
                                          <p:spTgt spid="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9">
                                            <p:txEl>
                                              <p:pRg st="1" end="1"/>
                                            </p:txEl>
                                          </p:spTgt>
                                        </p:tgtEl>
                                        <p:attrNameLst>
                                          <p:attrName>style.visibility</p:attrName>
                                        </p:attrNameLst>
                                      </p:cBhvr>
                                      <p:to>
                                        <p:strVal val="visible"/>
                                      </p:to>
                                    </p:set>
                                    <p:animEffect transition="in" filter="fade">
                                      <p:cBhvr>
                                        <p:cTn id="69" dur="1000"/>
                                        <p:tgtEl>
                                          <p:spTgt spid="9">
                                            <p:txEl>
                                              <p:pRg st="1" end="1"/>
                                            </p:txEl>
                                          </p:spTgt>
                                        </p:tgtEl>
                                      </p:cBhvr>
                                    </p:animEffect>
                                    <p:anim calcmode="lin" valueType="num">
                                      <p:cBhvr>
                                        <p:cTn id="7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9">
                                            <p:txEl>
                                              <p:pRg st="2" end="2"/>
                                            </p:txEl>
                                          </p:spTgt>
                                        </p:tgtEl>
                                        <p:attrNameLst>
                                          <p:attrName>style.visibility</p:attrName>
                                        </p:attrNameLst>
                                      </p:cBhvr>
                                      <p:to>
                                        <p:strVal val="visible"/>
                                      </p:to>
                                    </p:set>
                                    <p:animEffect transition="in" filter="fade">
                                      <p:cBhvr>
                                        <p:cTn id="76" dur="1000"/>
                                        <p:tgtEl>
                                          <p:spTgt spid="9">
                                            <p:txEl>
                                              <p:pRg st="2" end="2"/>
                                            </p:txEl>
                                          </p:spTgt>
                                        </p:tgtEl>
                                      </p:cBhvr>
                                    </p:animEffect>
                                    <p:anim calcmode="lin" valueType="num">
                                      <p:cBhvr>
                                        <p:cTn id="7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animEffect transition="in" filter="fade">
                                      <p:cBhvr>
                                        <p:cTn id="83" dur="1000"/>
                                        <p:tgtEl>
                                          <p:spTgt spid="9">
                                            <p:txEl>
                                              <p:pRg st="3" end="3"/>
                                            </p:txEl>
                                          </p:spTgt>
                                        </p:tgtEl>
                                      </p:cBhvr>
                                    </p:animEffect>
                                    <p:anim calcmode="lin" valueType="num">
                                      <p:cBhvr>
                                        <p:cTn id="8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9">
                                            <p:txEl>
                                              <p:pRg st="4" end="4"/>
                                            </p:txEl>
                                          </p:spTgt>
                                        </p:tgtEl>
                                        <p:attrNameLst>
                                          <p:attrName>style.visibility</p:attrName>
                                        </p:attrNameLst>
                                      </p:cBhvr>
                                      <p:to>
                                        <p:strVal val="visible"/>
                                      </p:to>
                                    </p:set>
                                    <p:animEffect transition="in" filter="fade">
                                      <p:cBhvr>
                                        <p:cTn id="90" dur="1000"/>
                                        <p:tgtEl>
                                          <p:spTgt spid="9">
                                            <p:txEl>
                                              <p:pRg st="4" end="4"/>
                                            </p:txEl>
                                          </p:spTgt>
                                        </p:tgtEl>
                                      </p:cBhvr>
                                    </p:animEffect>
                                    <p:anim calcmode="lin" valueType="num">
                                      <p:cBhvr>
                                        <p:cTn id="9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9">
                                            <p:txEl>
                                              <p:pRg st="5" end="5"/>
                                            </p:txEl>
                                          </p:spTgt>
                                        </p:tgtEl>
                                        <p:attrNameLst>
                                          <p:attrName>style.visibility</p:attrName>
                                        </p:attrNameLst>
                                      </p:cBhvr>
                                      <p:to>
                                        <p:strVal val="visible"/>
                                      </p:to>
                                    </p:set>
                                    <p:animEffect transition="in" filter="fade">
                                      <p:cBhvr>
                                        <p:cTn id="97" dur="1000"/>
                                        <p:tgtEl>
                                          <p:spTgt spid="9">
                                            <p:txEl>
                                              <p:pRg st="5" end="5"/>
                                            </p:txEl>
                                          </p:spTgt>
                                        </p:tgtEl>
                                      </p:cBhvr>
                                    </p:animEffect>
                                    <p:anim calcmode="lin" valueType="num">
                                      <p:cBhvr>
                                        <p:cTn id="9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0155"/>
            <a:ext cx="3815862" cy="3815862"/>
          </a:xfrm>
          <a:prstGeom prst="rect">
            <a:avLst/>
          </a:prstGeom>
        </p:spPr>
      </p:pic>
      <p:sp>
        <p:nvSpPr>
          <p:cNvPr id="7" name="Rectangle 6"/>
          <p:cNvSpPr/>
          <p:nvPr/>
        </p:nvSpPr>
        <p:spPr>
          <a:xfrm>
            <a:off x="4234125" y="613097"/>
            <a:ext cx="5683598" cy="2123658"/>
          </a:xfrm>
          <a:prstGeom prst="rect">
            <a:avLst/>
          </a:prstGeom>
        </p:spPr>
        <p:txBody>
          <a:bodyPr wrap="square">
            <a:spAutoFit/>
          </a:bodyPr>
          <a:lstStyle/>
          <a:p>
            <a:r>
              <a:rPr lang="en-US" sz="7200" dirty="0">
                <a:latin typeface="Chopin Script" panose="02000505020000020002"/>
                <a:cs typeface="Calibri Light" panose="020F0302020204030204" pitchFamily="34" charset="0"/>
              </a:rPr>
              <a:t>Q</a:t>
            </a:r>
            <a:r>
              <a:rPr lang="en-US" sz="6000" dirty="0">
                <a:latin typeface="Calibri Light" panose="020F0302020204030204" pitchFamily="34" charset="0"/>
                <a:cs typeface="Calibri Light" panose="020F0302020204030204" pitchFamily="34" charset="0"/>
              </a:rPr>
              <a:t>uestions or… need more help</a:t>
            </a:r>
            <a:r>
              <a:rPr lang="en-US" sz="6000" dirty="0">
                <a:latin typeface="ChopinScript" panose="03000603000000000000" pitchFamily="66" charset="0"/>
              </a:rPr>
              <a:t>?</a:t>
            </a:r>
          </a:p>
        </p:txBody>
      </p:sp>
      <p:sp>
        <p:nvSpPr>
          <p:cNvPr id="9" name="TextBox 8"/>
          <p:cNvSpPr txBox="1"/>
          <p:nvPr/>
        </p:nvSpPr>
        <p:spPr>
          <a:xfrm>
            <a:off x="4234125" y="2828361"/>
            <a:ext cx="7440187" cy="2677656"/>
          </a:xfrm>
          <a:prstGeom prst="rect">
            <a:avLst/>
          </a:prstGeom>
          <a:noFill/>
        </p:spPr>
        <p:txBody>
          <a:bodyPr wrap="square" rtlCol="0">
            <a:spAutoFit/>
          </a:bodyPr>
          <a:lstStyle/>
          <a:p>
            <a:r>
              <a:rPr lang="en-US" sz="2400" b="1" dirty="0"/>
              <a:t>Me: </a:t>
            </a:r>
            <a:r>
              <a:rPr lang="en-US" sz="2400" dirty="0"/>
              <a:t>Janel Bailey Keen, </a:t>
            </a:r>
          </a:p>
          <a:p>
            <a:r>
              <a:rPr lang="en-US" sz="2400" dirty="0"/>
              <a:t>Creative Director &amp; Lead Designer</a:t>
            </a:r>
          </a:p>
          <a:p>
            <a:endParaRPr lang="en-US" sz="2400" dirty="0"/>
          </a:p>
          <a:p>
            <a:r>
              <a:rPr lang="en-US" sz="2400" b="1" dirty="0"/>
              <a:t>Direct email: </a:t>
            </a:r>
            <a:r>
              <a:rPr lang="en-US" sz="2400" dirty="0"/>
              <a:t>JanelKeen@vividexpressions.com</a:t>
            </a:r>
          </a:p>
          <a:p>
            <a:endParaRPr lang="en-US" sz="2400" dirty="0"/>
          </a:p>
          <a:p>
            <a:r>
              <a:rPr lang="en-US" sz="2400" dirty="0"/>
              <a:t>Complete a </a:t>
            </a:r>
            <a:r>
              <a:rPr lang="en-US" sz="2400" b="1" i="1" dirty="0"/>
              <a:t>Questionnaire</a:t>
            </a:r>
            <a:r>
              <a:rPr lang="en-US" sz="2400" dirty="0"/>
              <a:t> or </a:t>
            </a:r>
            <a:r>
              <a:rPr lang="en-US" sz="2400" b="1" i="1" dirty="0"/>
              <a:t>Contact</a:t>
            </a:r>
            <a:r>
              <a:rPr lang="en-US" sz="2400" dirty="0"/>
              <a:t> us to schedule your personal consultation at: </a:t>
            </a:r>
            <a:r>
              <a:rPr lang="en-US" sz="2400" b="1" i="1" dirty="0"/>
              <a:t>www.VividExpressions.com</a:t>
            </a:r>
          </a:p>
        </p:txBody>
      </p:sp>
    </p:spTree>
    <p:extLst>
      <p:ext uri="{BB962C8B-B14F-4D97-AF65-F5344CB8AC3E}">
        <p14:creationId xmlns:p14="http://schemas.microsoft.com/office/powerpoint/2010/main" val="32834779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9298" y="-560435"/>
            <a:ext cx="7061341" cy="9415122"/>
          </a:xfrm>
        </p:spPr>
      </p:pic>
      <p:sp>
        <p:nvSpPr>
          <p:cNvPr id="4" name="Title 3"/>
          <p:cNvSpPr>
            <a:spLocks noGrp="1"/>
          </p:cNvSpPr>
          <p:nvPr>
            <p:ph type="title"/>
          </p:nvPr>
        </p:nvSpPr>
        <p:spPr>
          <a:xfrm>
            <a:off x="324466" y="1344839"/>
            <a:ext cx="11371006" cy="1325563"/>
          </a:xfrm>
        </p:spPr>
        <p:txBody>
          <a:bodyPr>
            <a:normAutofit/>
          </a:bodyPr>
          <a:lstStyle/>
          <a:p>
            <a:pPr algn="ctr"/>
            <a:r>
              <a:rPr lang="en-US" sz="5400" dirty="0">
                <a:latin typeface="Chopin Script" panose="02000505020000020002"/>
              </a:rPr>
              <a:t>Thank you for joining me!</a:t>
            </a:r>
          </a:p>
        </p:txBody>
      </p:sp>
      <p:sp>
        <p:nvSpPr>
          <p:cNvPr id="5" name="TextBox 4"/>
          <p:cNvSpPr txBox="1"/>
          <p:nvPr/>
        </p:nvSpPr>
        <p:spPr>
          <a:xfrm>
            <a:off x="8116554" y="6550521"/>
            <a:ext cx="2210764" cy="276999"/>
          </a:xfrm>
          <a:prstGeom prst="rect">
            <a:avLst/>
          </a:prstGeom>
          <a:noFill/>
        </p:spPr>
        <p:txBody>
          <a:bodyPr wrap="square" rtlCol="0">
            <a:spAutoFit/>
          </a:bodyPr>
          <a:lstStyle/>
          <a:p>
            <a:r>
              <a:rPr lang="en-US" sz="1200" dirty="0"/>
              <a:t>Stage Right Lighting</a:t>
            </a:r>
          </a:p>
        </p:txBody>
      </p:sp>
    </p:spTree>
    <p:extLst>
      <p:ext uri="{BB962C8B-B14F-4D97-AF65-F5344CB8AC3E}">
        <p14:creationId xmlns:p14="http://schemas.microsoft.com/office/powerpoint/2010/main" val="2351295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4" y="-102167"/>
            <a:ext cx="10568354" cy="7062337"/>
          </a:xfrm>
          <a:prstGeom prst="rect">
            <a:avLst/>
          </a:prstGeom>
        </p:spPr>
      </p:pic>
      <p:sp>
        <p:nvSpPr>
          <p:cNvPr id="2" name="Title 1"/>
          <p:cNvSpPr>
            <a:spLocks noGrp="1"/>
          </p:cNvSpPr>
          <p:nvPr>
            <p:ph type="title"/>
          </p:nvPr>
        </p:nvSpPr>
        <p:spPr>
          <a:xfrm>
            <a:off x="1025913" y="3222928"/>
            <a:ext cx="9958038" cy="1490928"/>
          </a:xfrm>
        </p:spPr>
        <p:txBody>
          <a:bodyPr>
            <a:noAutofit/>
          </a:bodyPr>
          <a:lstStyle/>
          <a:p>
            <a:pPr algn="ctr"/>
            <a:r>
              <a:rPr lang="en-US" sz="15000" spc="300" dirty="0">
                <a:effectLst>
                  <a:outerShdw blurRad="38100" dist="38100" dir="2700000" algn="tl">
                    <a:srgbClr val="000000">
                      <a:alpha val="43137"/>
                    </a:srgbClr>
                  </a:outerShdw>
                </a:effectLst>
                <a:latin typeface="Chopin Script" panose="02000505020000020002" pitchFamily="2" charset="0"/>
              </a:rPr>
              <a:t>Welcome</a:t>
            </a:r>
            <a:r>
              <a:rPr lang="en-US" sz="15000" dirty="0">
                <a:effectLst>
                  <a:outerShdw blurRad="38100" dist="38100" dir="2700000" algn="tl">
                    <a:srgbClr val="000000">
                      <a:alpha val="43137"/>
                    </a:srgbClr>
                  </a:outerShdw>
                </a:effectLst>
                <a:latin typeface="Chopin Script" panose="02000505020000020002" pitchFamily="2" charset="0"/>
              </a:rPr>
              <a:t>!</a:t>
            </a:r>
          </a:p>
        </p:txBody>
      </p:sp>
      <p:sp>
        <p:nvSpPr>
          <p:cNvPr id="10" name="Title 1"/>
          <p:cNvSpPr txBox="1">
            <a:spLocks/>
          </p:cNvSpPr>
          <p:nvPr/>
        </p:nvSpPr>
        <p:spPr>
          <a:xfrm>
            <a:off x="800104" y="176514"/>
            <a:ext cx="5477608" cy="8001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i="1" dirty="0">
                <a:effectLst>
                  <a:outerShdw blurRad="38100" dist="38100" dir="2700000" algn="tl">
                    <a:srgbClr val="000000">
                      <a:alpha val="43137"/>
                    </a:srgbClr>
                  </a:outerShdw>
                </a:effectLst>
              </a:rPr>
              <a:t>Vivid Expressions presents…</a:t>
            </a:r>
            <a:br>
              <a:rPr lang="en-US" sz="2800" b="1" i="1" dirty="0">
                <a:effectLst>
                  <a:outerShdw blurRad="38100" dist="38100" dir="2700000" algn="tl">
                    <a:srgbClr val="000000">
                      <a:alpha val="43137"/>
                    </a:srgbClr>
                  </a:outerShdw>
                </a:effectLst>
              </a:rPr>
            </a:br>
            <a:r>
              <a:rPr lang="en-US" sz="2800" b="1" i="1" dirty="0">
                <a:effectLst>
                  <a:outerShdw blurRad="38100" dist="38100" dir="2700000" algn="tl">
                    <a:srgbClr val="000000">
                      <a:alpha val="43137"/>
                    </a:srgbClr>
                  </a:outerShdw>
                </a:effectLst>
              </a:rPr>
              <a:t>Wedding &amp; Event Floral  Design Plan</a:t>
            </a:r>
          </a:p>
        </p:txBody>
      </p:sp>
    </p:spTree>
    <p:extLst>
      <p:ext uri="{BB962C8B-B14F-4D97-AF65-F5344CB8AC3E}">
        <p14:creationId xmlns:p14="http://schemas.microsoft.com/office/powerpoint/2010/main" val="124512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84371" y="144196"/>
            <a:ext cx="6530003" cy="1600200"/>
          </a:xfrm>
        </p:spPr>
        <p:txBody>
          <a:bodyPr>
            <a:noAutofit/>
          </a:bodyPr>
          <a:lstStyle/>
          <a:p>
            <a:pPr algn="ctr"/>
            <a:r>
              <a:rPr lang="en-US" sz="6000" dirty="0">
                <a:latin typeface="Chopin Script" panose="02000505020000020002" pitchFamily="2" charset="0"/>
              </a:rPr>
              <a:t>G</a:t>
            </a:r>
            <a:r>
              <a:rPr lang="en-US" sz="4800" dirty="0">
                <a:latin typeface="Calibri Light" panose="020F0302020204030204" pitchFamily="34" charset="0"/>
                <a:cs typeface="Calibri Light" panose="020F0302020204030204" pitchFamily="34" charset="0"/>
              </a:rPr>
              <a:t>reat</a:t>
            </a:r>
            <a:r>
              <a:rPr lang="en-US" sz="6000" dirty="0">
                <a:latin typeface="ChopinScript" panose="03000603000000000000" pitchFamily="66" charset="0"/>
              </a:rPr>
              <a:t> </a:t>
            </a:r>
            <a:r>
              <a:rPr lang="en-US" sz="4800" dirty="0"/>
              <a:t>Exceptions…</a:t>
            </a:r>
            <a:br>
              <a:rPr lang="en-US" sz="1600" dirty="0"/>
            </a:br>
            <a:br>
              <a:rPr lang="en-US" sz="1600" dirty="0"/>
            </a:br>
            <a:r>
              <a:rPr lang="en-US" sz="1600" dirty="0"/>
              <a:t>(</a:t>
            </a:r>
            <a:r>
              <a:rPr lang="en-US" sz="1600" b="1" i="1" dirty="0"/>
              <a:t>Note: Before stating, Did you download your free webinar worksheet?)</a:t>
            </a:r>
          </a:p>
        </p:txBody>
      </p:sp>
      <p:pic>
        <p:nvPicPr>
          <p:cNvPr id="15" name="Content Placeholder 1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8607" y="0"/>
            <a:ext cx="4635764" cy="6953648"/>
          </a:xfrm>
        </p:spPr>
      </p:pic>
      <p:sp>
        <p:nvSpPr>
          <p:cNvPr id="7" name="Text Placeholder 6"/>
          <p:cNvSpPr>
            <a:spLocks noGrp="1"/>
          </p:cNvSpPr>
          <p:nvPr>
            <p:ph type="body" sz="half" idx="2"/>
          </p:nvPr>
        </p:nvSpPr>
        <p:spPr>
          <a:xfrm>
            <a:off x="5829300" y="2131434"/>
            <a:ext cx="5668838" cy="783158"/>
          </a:xfrm>
        </p:spPr>
        <p:txBody>
          <a:bodyPr>
            <a:normAutofit lnSpcReduction="10000"/>
          </a:bodyPr>
          <a:lstStyle/>
          <a:p>
            <a:r>
              <a:rPr lang="en-US" sz="2400" b="1" i="1" dirty="0"/>
              <a:t>“What will you learn today?”</a:t>
            </a:r>
          </a:p>
          <a:p>
            <a:r>
              <a:rPr lang="en-US" sz="2000" dirty="0"/>
              <a:t>By the end of this session you will learn…</a:t>
            </a:r>
          </a:p>
        </p:txBody>
      </p:sp>
      <p:sp>
        <p:nvSpPr>
          <p:cNvPr id="8" name="TextBox 7"/>
          <p:cNvSpPr txBox="1"/>
          <p:nvPr/>
        </p:nvSpPr>
        <p:spPr>
          <a:xfrm>
            <a:off x="5803528" y="3123975"/>
            <a:ext cx="6091689" cy="646331"/>
          </a:xfrm>
          <a:prstGeom prst="rect">
            <a:avLst/>
          </a:prstGeom>
          <a:noFill/>
        </p:spPr>
        <p:txBody>
          <a:bodyPr wrap="square" rtlCol="0">
            <a:spAutoFit/>
          </a:bodyPr>
          <a:lstStyle/>
          <a:p>
            <a:r>
              <a:rPr lang="en-US" dirty="0"/>
              <a:t>1. What is an “</a:t>
            </a:r>
            <a:r>
              <a:rPr lang="en-US" i="1" dirty="0"/>
              <a:t>Event Floral Design &amp; Decor Plan</a:t>
            </a:r>
            <a:r>
              <a:rPr lang="en-US" dirty="0"/>
              <a:t>” and facts about an overall event budget</a:t>
            </a:r>
          </a:p>
        </p:txBody>
      </p:sp>
      <p:sp>
        <p:nvSpPr>
          <p:cNvPr id="9" name="TextBox 8"/>
          <p:cNvSpPr txBox="1"/>
          <p:nvPr/>
        </p:nvSpPr>
        <p:spPr>
          <a:xfrm>
            <a:off x="5829300" y="3971005"/>
            <a:ext cx="6091688" cy="646331"/>
          </a:xfrm>
          <a:prstGeom prst="rect">
            <a:avLst/>
          </a:prstGeom>
          <a:noFill/>
        </p:spPr>
        <p:txBody>
          <a:bodyPr wrap="square" rtlCol="0">
            <a:spAutoFit/>
          </a:bodyPr>
          <a:lstStyle/>
          <a:p>
            <a:r>
              <a:rPr lang="en-US" dirty="0"/>
              <a:t>2. What unique factors are involved behind the designs with “</a:t>
            </a:r>
            <a:r>
              <a:rPr lang="en-US" i="1" dirty="0"/>
              <a:t>event flowers &amp; décor</a:t>
            </a:r>
            <a:r>
              <a:rPr lang="en-US" dirty="0"/>
              <a:t>” that will impact your design plan</a:t>
            </a:r>
          </a:p>
        </p:txBody>
      </p:sp>
      <p:sp>
        <p:nvSpPr>
          <p:cNvPr id="10" name="Rectangle 9"/>
          <p:cNvSpPr/>
          <p:nvPr/>
        </p:nvSpPr>
        <p:spPr>
          <a:xfrm>
            <a:off x="5829300" y="4735151"/>
            <a:ext cx="6179717" cy="369332"/>
          </a:xfrm>
          <a:prstGeom prst="rect">
            <a:avLst/>
          </a:prstGeom>
        </p:spPr>
        <p:txBody>
          <a:bodyPr wrap="square">
            <a:spAutoFit/>
          </a:bodyPr>
          <a:lstStyle/>
          <a:p>
            <a:r>
              <a:rPr lang="en-US" dirty="0"/>
              <a:t>3. Why are wedding flowers costs so different? – Top 5 reasons</a:t>
            </a:r>
          </a:p>
        </p:txBody>
      </p:sp>
      <p:sp>
        <p:nvSpPr>
          <p:cNvPr id="11" name="Rectangle 10"/>
          <p:cNvSpPr/>
          <p:nvPr/>
        </p:nvSpPr>
        <p:spPr>
          <a:xfrm>
            <a:off x="5803528" y="5259016"/>
            <a:ext cx="6091689" cy="646331"/>
          </a:xfrm>
          <a:prstGeom prst="rect">
            <a:avLst/>
          </a:prstGeom>
        </p:spPr>
        <p:txBody>
          <a:bodyPr wrap="square">
            <a:spAutoFit/>
          </a:bodyPr>
          <a:lstStyle/>
          <a:p>
            <a:r>
              <a:rPr lang="en-US" dirty="0"/>
              <a:t>4.  How to create you design plan for </a:t>
            </a:r>
            <a:r>
              <a:rPr lang="en-US" i="1" dirty="0"/>
              <a:t>“the look you want” </a:t>
            </a:r>
            <a:r>
              <a:rPr lang="en-US" dirty="0"/>
              <a:t>and how to prepare to collaborate with your floral professional</a:t>
            </a:r>
            <a:endParaRPr lang="en-US" i="1" dirty="0"/>
          </a:p>
        </p:txBody>
      </p:sp>
      <p:sp>
        <p:nvSpPr>
          <p:cNvPr id="12" name="Rectangle 11"/>
          <p:cNvSpPr/>
          <p:nvPr/>
        </p:nvSpPr>
        <p:spPr>
          <a:xfrm>
            <a:off x="5829300" y="6069329"/>
            <a:ext cx="6285074" cy="646331"/>
          </a:xfrm>
          <a:prstGeom prst="rect">
            <a:avLst/>
          </a:prstGeom>
        </p:spPr>
        <p:txBody>
          <a:bodyPr wrap="square">
            <a:spAutoFit/>
          </a:bodyPr>
          <a:lstStyle/>
          <a:p>
            <a:r>
              <a:rPr lang="en-US" dirty="0"/>
              <a:t>5. The “</a:t>
            </a:r>
            <a:r>
              <a:rPr lang="en-US" i="1" dirty="0"/>
              <a:t>Most common mistake to avoid</a:t>
            </a:r>
            <a:r>
              <a:rPr lang="en-US" dirty="0"/>
              <a:t>” when planning your flowers</a:t>
            </a:r>
          </a:p>
        </p:txBody>
      </p:sp>
      <p:cxnSp>
        <p:nvCxnSpPr>
          <p:cNvPr id="14" name="Straight Connector 13"/>
          <p:cNvCxnSpPr/>
          <p:nvPr/>
        </p:nvCxnSpPr>
        <p:spPr>
          <a:xfrm>
            <a:off x="6653180" y="1898011"/>
            <a:ext cx="4637315" cy="95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82354" y="6253994"/>
            <a:ext cx="2210764" cy="276999"/>
          </a:xfrm>
          <a:prstGeom prst="rect">
            <a:avLst/>
          </a:prstGeom>
          <a:noFill/>
        </p:spPr>
        <p:txBody>
          <a:bodyPr wrap="square" rtlCol="0">
            <a:spAutoFit/>
          </a:bodyPr>
          <a:lstStyle/>
          <a:p>
            <a:r>
              <a:rPr lang="en-US" sz="1200" dirty="0"/>
              <a:t>Dragon Studio Photography </a:t>
            </a:r>
          </a:p>
        </p:txBody>
      </p:sp>
    </p:spTree>
    <p:extLst>
      <p:ext uri="{BB962C8B-B14F-4D97-AF65-F5344CB8AC3E}">
        <p14:creationId xmlns:p14="http://schemas.microsoft.com/office/powerpoint/2010/main" val="36424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1250" t="11300" r="1250" b="20037"/>
          <a:stretch/>
        </p:blipFill>
        <p:spPr>
          <a:xfrm>
            <a:off x="-1" y="676446"/>
            <a:ext cx="3903617" cy="2660669"/>
          </a:xfrm>
          <a:prstGeom prst="rect">
            <a:avLst/>
          </a:prstGeom>
        </p:spPr>
      </p:pic>
      <p:pic>
        <p:nvPicPr>
          <p:cNvPr id="6" name="Picture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7" y="3691054"/>
            <a:ext cx="3923443" cy="2587082"/>
          </a:xfrm>
          <a:prstGeom prst="rect">
            <a:avLst/>
          </a:prstGeom>
        </p:spPr>
      </p:pic>
      <p:pic>
        <p:nvPicPr>
          <p:cNvPr id="8" name="Picture Placeholder 11"/>
          <p:cNvPicPr>
            <a:picLocks noChangeAspect="1"/>
          </p:cNvPicPr>
          <p:nvPr/>
        </p:nvPicPr>
        <p:blipFill rotWithShape="1">
          <a:blip r:embed="rId5" cstate="print">
            <a:extLst>
              <a:ext uri="{28A0092B-C50C-407E-A947-70E740481C1C}">
                <a14:useLocalDpi xmlns:a14="http://schemas.microsoft.com/office/drawing/2010/main" val="0"/>
              </a:ext>
            </a:extLst>
          </a:blip>
          <a:srcRect t="-4983" b="5316"/>
          <a:stretch/>
        </p:blipFill>
        <p:spPr>
          <a:xfrm>
            <a:off x="8276409" y="535259"/>
            <a:ext cx="3915590" cy="292689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4638" r="3089"/>
          <a:stretch/>
        </p:blipFill>
        <p:spPr>
          <a:xfrm>
            <a:off x="4130040" y="685355"/>
            <a:ext cx="3919946" cy="192405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6274" r="11335" b="6506"/>
          <a:stretch/>
        </p:blipFill>
        <p:spPr>
          <a:xfrm>
            <a:off x="8276409" y="3691054"/>
            <a:ext cx="3944899" cy="2587082"/>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20280" b="21064"/>
          <a:stretch/>
        </p:blipFill>
        <p:spPr>
          <a:xfrm>
            <a:off x="4146369" y="2843561"/>
            <a:ext cx="3903617" cy="3434575"/>
          </a:xfrm>
          <a:prstGeom prst="rect">
            <a:avLst/>
          </a:prstGeom>
        </p:spPr>
      </p:pic>
      <p:sp>
        <p:nvSpPr>
          <p:cNvPr id="3" name="TextBox 2"/>
          <p:cNvSpPr txBox="1"/>
          <p:nvPr/>
        </p:nvSpPr>
        <p:spPr>
          <a:xfrm>
            <a:off x="5556394" y="2355229"/>
            <a:ext cx="1152880" cy="261610"/>
          </a:xfrm>
          <a:prstGeom prst="rect">
            <a:avLst/>
          </a:prstGeom>
          <a:noFill/>
        </p:spPr>
        <p:txBody>
          <a:bodyPr wrap="none" rtlCol="0">
            <a:spAutoFit/>
          </a:bodyPr>
          <a:lstStyle/>
          <a:p>
            <a:r>
              <a:rPr lang="en-US" sz="1100" dirty="0">
                <a:solidFill>
                  <a:schemeClr val="bg2">
                    <a:lumMod val="50000"/>
                  </a:schemeClr>
                </a:solidFill>
              </a:rPr>
              <a:t>Established 2006</a:t>
            </a:r>
          </a:p>
        </p:txBody>
      </p:sp>
      <p:sp>
        <p:nvSpPr>
          <p:cNvPr id="2" name="TextBox 1"/>
          <p:cNvSpPr txBox="1"/>
          <p:nvPr/>
        </p:nvSpPr>
        <p:spPr>
          <a:xfrm>
            <a:off x="4276160" y="639131"/>
            <a:ext cx="3432543" cy="338554"/>
          </a:xfrm>
          <a:prstGeom prst="rect">
            <a:avLst/>
          </a:prstGeom>
          <a:noFill/>
        </p:spPr>
        <p:txBody>
          <a:bodyPr wrap="none" rtlCol="0">
            <a:spAutoFit/>
          </a:bodyPr>
          <a:lstStyle/>
          <a:p>
            <a:r>
              <a:rPr lang="en-US" sz="1600" spc="300" dirty="0">
                <a:solidFill>
                  <a:schemeClr val="bg1"/>
                </a:solidFill>
              </a:rPr>
              <a:t>A little background about…</a:t>
            </a:r>
          </a:p>
        </p:txBody>
      </p:sp>
      <p:sp>
        <p:nvSpPr>
          <p:cNvPr id="10" name="TextBox 9"/>
          <p:cNvSpPr txBox="1"/>
          <p:nvPr/>
        </p:nvSpPr>
        <p:spPr>
          <a:xfrm>
            <a:off x="4276160" y="5827124"/>
            <a:ext cx="2210764" cy="276999"/>
          </a:xfrm>
          <a:prstGeom prst="rect">
            <a:avLst/>
          </a:prstGeom>
          <a:noFill/>
        </p:spPr>
        <p:txBody>
          <a:bodyPr wrap="square" rtlCol="0">
            <a:spAutoFit/>
          </a:bodyPr>
          <a:lstStyle/>
          <a:p>
            <a:r>
              <a:rPr lang="en-US" sz="1200" dirty="0"/>
              <a:t>Dragon Studio Photography </a:t>
            </a:r>
          </a:p>
        </p:txBody>
      </p:sp>
      <p:sp>
        <p:nvSpPr>
          <p:cNvPr id="11" name="TextBox 10"/>
          <p:cNvSpPr txBox="1"/>
          <p:nvPr/>
        </p:nvSpPr>
        <p:spPr>
          <a:xfrm>
            <a:off x="372543" y="5827123"/>
            <a:ext cx="2210764" cy="276999"/>
          </a:xfrm>
          <a:prstGeom prst="rect">
            <a:avLst/>
          </a:prstGeom>
          <a:noFill/>
        </p:spPr>
        <p:txBody>
          <a:bodyPr wrap="square" rtlCol="0">
            <a:spAutoFit/>
          </a:bodyPr>
          <a:lstStyle/>
          <a:p>
            <a:r>
              <a:rPr lang="en-US" sz="1200" dirty="0" err="1"/>
              <a:t>Veiw</a:t>
            </a:r>
            <a:r>
              <a:rPr lang="en-US" sz="1200" dirty="0"/>
              <a:t> It Do It</a:t>
            </a:r>
          </a:p>
        </p:txBody>
      </p:sp>
      <p:sp>
        <p:nvSpPr>
          <p:cNvPr id="13" name="TextBox 12"/>
          <p:cNvSpPr txBox="1"/>
          <p:nvPr/>
        </p:nvSpPr>
        <p:spPr>
          <a:xfrm>
            <a:off x="8528034" y="5827123"/>
            <a:ext cx="2210764" cy="276999"/>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Fresh Look Photography </a:t>
            </a:r>
          </a:p>
        </p:txBody>
      </p:sp>
    </p:spTree>
    <p:extLst>
      <p:ext uri="{BB962C8B-B14F-4D97-AF65-F5344CB8AC3E}">
        <p14:creationId xmlns:p14="http://schemas.microsoft.com/office/powerpoint/2010/main" val="1202856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187229" y="1027486"/>
            <a:ext cx="4811182" cy="1952368"/>
          </a:xfrm>
        </p:spPr>
        <p:txBody>
          <a:bodyPr>
            <a:noAutofit/>
          </a:bodyPr>
          <a:lstStyle/>
          <a:p>
            <a:r>
              <a:rPr lang="en-US" sz="1600" dirty="0"/>
              <a:t>Have you found yourself looking at pictures, blogs, pins, or bridal show booths and asking a vendor, </a:t>
            </a:r>
            <a:br>
              <a:rPr lang="en-US" sz="2000" dirty="0"/>
            </a:br>
            <a:br>
              <a:rPr lang="en-US" sz="2000" dirty="0"/>
            </a:br>
            <a:r>
              <a:rPr lang="en-US" sz="2000" b="1" i="1" dirty="0"/>
              <a:t>“How much does something like this cost?”</a:t>
            </a:r>
            <a:br>
              <a:rPr lang="en-US" sz="2000" b="1" i="1" dirty="0"/>
            </a:br>
            <a:br>
              <a:rPr lang="en-US" sz="2000" b="1" i="1" dirty="0"/>
            </a:br>
            <a:r>
              <a:rPr lang="en-US" sz="2000" b="1" i="1" dirty="0"/>
              <a:t>… </a:t>
            </a:r>
            <a:r>
              <a:rPr lang="en-US" sz="1600" dirty="0"/>
              <a:t>to figure the best way to the design your wedding?  </a:t>
            </a:r>
            <a:br>
              <a:rPr lang="en-US" sz="1600" dirty="0"/>
            </a:br>
            <a:r>
              <a:rPr lang="en-US" sz="1600" dirty="0"/>
              <a:t>If you have, you’re NOT alone.</a:t>
            </a:r>
          </a:p>
        </p:txBody>
      </p:sp>
      <p:sp>
        <p:nvSpPr>
          <p:cNvPr id="6" name="Text Placeholder 2"/>
          <p:cNvSpPr>
            <a:spLocks noGrp="1"/>
          </p:cNvSpPr>
          <p:nvPr>
            <p:ph type="body" sz="half" idx="2"/>
          </p:nvPr>
        </p:nvSpPr>
        <p:spPr>
          <a:xfrm>
            <a:off x="7547526" y="238337"/>
            <a:ext cx="4450885" cy="859668"/>
          </a:xfrm>
        </p:spPr>
        <p:txBody>
          <a:bodyPr>
            <a:noAutofit/>
          </a:bodyPr>
          <a:lstStyle/>
          <a:p>
            <a:pPr algn="ctr"/>
            <a:r>
              <a:rPr lang="en-US" sz="2400" dirty="0"/>
              <a:t>What is an Event Floral &amp; Décor Design Plan?</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802"/>
          <a:stretch/>
        </p:blipFill>
        <p:spPr>
          <a:xfrm>
            <a:off x="-112269" y="1027486"/>
            <a:ext cx="3636239" cy="4901554"/>
          </a:xfrm>
          <a:prstGeom prst="rect">
            <a:avLst/>
          </a:prstGeom>
        </p:spPr>
      </p:pic>
      <p:sp>
        <p:nvSpPr>
          <p:cNvPr id="2" name="TextBox 1"/>
          <p:cNvSpPr txBox="1"/>
          <p:nvPr/>
        </p:nvSpPr>
        <p:spPr>
          <a:xfrm>
            <a:off x="7187228" y="3230617"/>
            <a:ext cx="4811183" cy="2800767"/>
          </a:xfrm>
          <a:prstGeom prst="rect">
            <a:avLst/>
          </a:prstGeom>
          <a:noFill/>
        </p:spPr>
        <p:txBody>
          <a:bodyPr wrap="square" rtlCol="0">
            <a:spAutoFit/>
          </a:bodyPr>
          <a:lstStyle/>
          <a:p>
            <a:r>
              <a:rPr lang="en-US" sz="1600" dirty="0"/>
              <a:t>The truth is…</a:t>
            </a:r>
          </a:p>
          <a:p>
            <a:r>
              <a:rPr lang="en-US" sz="1600" dirty="0"/>
              <a:t>no two events or designs are exactly the same</a:t>
            </a:r>
          </a:p>
          <a:p>
            <a:endParaRPr lang="en-US" sz="1600" dirty="0"/>
          </a:p>
          <a:p>
            <a:pPr algn="ctr"/>
            <a:r>
              <a:rPr lang="en-US" sz="1600" b="1" dirty="0"/>
              <a:t>Range $ - $$$$</a:t>
            </a:r>
          </a:p>
          <a:p>
            <a:endParaRPr lang="en-US" sz="1600" dirty="0"/>
          </a:p>
          <a:p>
            <a:r>
              <a:rPr lang="en-US" sz="1600" dirty="0"/>
              <a:t>The  bottom line is without a true </a:t>
            </a:r>
          </a:p>
          <a:p>
            <a:r>
              <a:rPr lang="en-US" sz="1600" b="1" i="1" dirty="0"/>
              <a:t>event floral design plan </a:t>
            </a:r>
            <a:r>
              <a:rPr lang="en-US" sz="1600" dirty="0"/>
              <a:t>some couples up …</a:t>
            </a:r>
          </a:p>
          <a:p>
            <a:endParaRPr lang="en-US" sz="1600" dirty="0"/>
          </a:p>
          <a:p>
            <a:r>
              <a:rPr lang="en-US" sz="1600" dirty="0"/>
              <a:t>“</a:t>
            </a:r>
            <a:r>
              <a:rPr lang="en-US" sz="1600" b="1" i="1" dirty="0"/>
              <a:t>Piece mailing</a:t>
            </a:r>
            <a:r>
              <a:rPr lang="en-US" sz="1600" dirty="0"/>
              <a:t>” instead of “</a:t>
            </a:r>
            <a:r>
              <a:rPr lang="en-US" sz="1600" b="1" i="1" dirty="0"/>
              <a:t>Designing</a:t>
            </a:r>
            <a:r>
              <a:rPr lang="en-US" sz="1600" dirty="0"/>
              <a:t>” their event which can lead to unnecessary frustration and a lot of “settling” to make their budget work.</a:t>
            </a:r>
            <a:endParaRPr lang="en-US" dirty="0"/>
          </a:p>
        </p:txBody>
      </p:sp>
      <p:sp>
        <p:nvSpPr>
          <p:cNvPr id="3" name="TextBox 2"/>
          <p:cNvSpPr txBox="1"/>
          <p:nvPr/>
        </p:nvSpPr>
        <p:spPr>
          <a:xfrm>
            <a:off x="1" y="106359"/>
            <a:ext cx="7187228" cy="923330"/>
          </a:xfrm>
          <a:prstGeom prst="rect">
            <a:avLst/>
          </a:prstGeom>
          <a:noFill/>
        </p:spPr>
        <p:txBody>
          <a:bodyPr wrap="square" rtlCol="0">
            <a:spAutoFit/>
          </a:bodyPr>
          <a:lstStyle/>
          <a:p>
            <a:pPr algn="ctr"/>
            <a:r>
              <a:rPr lang="en-US" sz="5400" u="sng" dirty="0">
                <a:latin typeface="Chopin Script" panose="02000505020000020002" pitchFamily="2" charset="0"/>
              </a:rPr>
              <a:t>F</a:t>
            </a:r>
            <a:r>
              <a:rPr lang="en-US" sz="3200" u="sng" dirty="0"/>
              <a:t>lower Frustration__________________</a:t>
            </a:r>
          </a:p>
        </p:txBody>
      </p:sp>
      <p:sp>
        <p:nvSpPr>
          <p:cNvPr id="14" name="TextBox 13"/>
          <p:cNvSpPr txBox="1"/>
          <p:nvPr/>
        </p:nvSpPr>
        <p:spPr>
          <a:xfrm>
            <a:off x="556373" y="5446124"/>
            <a:ext cx="2210764" cy="276999"/>
          </a:xfrm>
          <a:prstGeom prst="rect">
            <a:avLst/>
          </a:prstGeom>
          <a:noFill/>
        </p:spPr>
        <p:txBody>
          <a:bodyPr wrap="square" rtlCol="0">
            <a:spAutoFit/>
          </a:bodyPr>
          <a:lstStyle/>
          <a:p>
            <a:r>
              <a:rPr lang="en-US" sz="1200" dirty="0"/>
              <a:t>About You Photography </a:t>
            </a:r>
          </a:p>
        </p:txBody>
      </p:sp>
      <p:pic>
        <p:nvPicPr>
          <p:cNvPr id="15" name="Picture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21217" r="32512"/>
          <a:stretch/>
        </p:blipFill>
        <p:spPr>
          <a:xfrm>
            <a:off x="3651010" y="1027486"/>
            <a:ext cx="3403588" cy="4903758"/>
          </a:xfrm>
          <a:prstGeom prst="rect">
            <a:avLst/>
          </a:prstGeom>
        </p:spPr>
      </p:pic>
      <p:sp>
        <p:nvSpPr>
          <p:cNvPr id="16" name="TextBox 15"/>
          <p:cNvSpPr txBox="1"/>
          <p:nvPr/>
        </p:nvSpPr>
        <p:spPr>
          <a:xfrm>
            <a:off x="3971274" y="5446124"/>
            <a:ext cx="2210764" cy="276999"/>
          </a:xfrm>
          <a:prstGeom prst="rect">
            <a:avLst/>
          </a:prstGeom>
          <a:noFill/>
        </p:spPr>
        <p:txBody>
          <a:bodyPr wrap="square" rtlCol="0">
            <a:spAutoFit/>
          </a:bodyPr>
          <a:lstStyle/>
          <a:p>
            <a:r>
              <a:rPr lang="en-US" sz="1200" dirty="0"/>
              <a:t>Dragon Studio Photography </a:t>
            </a:r>
          </a:p>
        </p:txBody>
      </p:sp>
    </p:spTree>
    <p:extLst>
      <p:ext uri="{BB962C8B-B14F-4D97-AF65-F5344CB8AC3E}">
        <p14:creationId xmlns:p14="http://schemas.microsoft.com/office/powerpoint/2010/main" val="145571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1000"/>
                                        <p:tgtEl>
                                          <p:spTgt spid="2">
                                            <p:txEl>
                                              <p:pRg st="0" end="0"/>
                                            </p:txEl>
                                          </p:spTgt>
                                        </p:tgtEl>
                                      </p:cBhvr>
                                    </p:animEffect>
                                    <p:anim calcmode="lin" valueType="num">
                                      <p:cBhvr>
                                        <p:cTn id="3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1000"/>
                                        <p:tgtEl>
                                          <p:spTgt spid="2">
                                            <p:txEl>
                                              <p:pRg st="1" end="1"/>
                                            </p:txEl>
                                          </p:spTgt>
                                        </p:tgtEl>
                                      </p:cBhvr>
                                    </p:animEffect>
                                    <p:anim calcmode="lin" valueType="num">
                                      <p:cBhvr>
                                        <p:cTn id="4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1000"/>
                                        <p:tgtEl>
                                          <p:spTgt spid="2">
                                            <p:txEl>
                                              <p:pRg st="3" end="3"/>
                                            </p:txEl>
                                          </p:spTgt>
                                        </p:tgtEl>
                                      </p:cBhvr>
                                    </p:animEffect>
                                    <p:anim calcmode="lin" valueType="num">
                                      <p:cBhvr>
                                        <p:cTn id="4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fade">
                                      <p:cBhvr>
                                        <p:cTn id="53" dur="500"/>
                                        <p:tgtEl>
                                          <p:spTgt spid="2">
                                            <p:txEl>
                                              <p:pRg st="5" end="5"/>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500"/>
                                        <p:tgtEl>
                                          <p:spTgt spid="2">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p:cTn id="6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050"/>
          <a:stretch/>
        </p:blipFill>
        <p:spPr>
          <a:xfrm>
            <a:off x="8284043" y="1052680"/>
            <a:ext cx="3907957" cy="5386091"/>
          </a:xfrm>
          <a:prstGeom prst="rect">
            <a:avLst/>
          </a:prstGeom>
        </p:spPr>
      </p:pic>
      <p:sp>
        <p:nvSpPr>
          <p:cNvPr id="7" name="TextBox 6"/>
          <p:cNvSpPr txBox="1"/>
          <p:nvPr/>
        </p:nvSpPr>
        <p:spPr>
          <a:xfrm>
            <a:off x="0" y="1071948"/>
            <a:ext cx="8427308" cy="5663089"/>
          </a:xfrm>
          <a:prstGeom prst="rect">
            <a:avLst/>
          </a:prstGeom>
          <a:solidFill>
            <a:schemeClr val="bg2">
              <a:lumMod val="20000"/>
              <a:lumOff val="80000"/>
            </a:schemeClr>
          </a:solidFill>
        </p:spPr>
        <p:txBody>
          <a:bodyPr wrap="square" rtlCol="0">
            <a:spAutoFit/>
          </a:bodyPr>
          <a:lstStyle/>
          <a:p>
            <a:pPr lvl="0" algn="ctr"/>
            <a:r>
              <a:rPr lang="en-US" sz="2400" b="1" i="1" dirty="0">
                <a:solidFill>
                  <a:schemeClr val="bg2">
                    <a:lumMod val="75000"/>
                  </a:schemeClr>
                </a:solidFill>
              </a:rPr>
              <a:t>Newest industry number</a:t>
            </a:r>
            <a:endParaRPr lang="en-US" sz="2000" b="1" i="1" dirty="0">
              <a:solidFill>
                <a:schemeClr val="bg2">
                  <a:lumMod val="75000"/>
                </a:schemeClr>
              </a:solidFill>
            </a:endParaRPr>
          </a:p>
          <a:p>
            <a:pPr lvl="0" algn="ctr"/>
            <a:r>
              <a:rPr lang="en-US" sz="2000" b="1" i="1" dirty="0">
                <a:solidFill>
                  <a:schemeClr val="bg2">
                    <a:lumMod val="75000"/>
                  </a:schemeClr>
                </a:solidFill>
              </a:rPr>
              <a:t>*Base line expectations or “starting point” for weddings </a:t>
            </a:r>
          </a:p>
          <a:p>
            <a:pPr lvl="0" algn="ctr"/>
            <a:r>
              <a:rPr lang="en-US" sz="2000" b="1" i="1" dirty="0">
                <a:solidFill>
                  <a:schemeClr val="bg2">
                    <a:lumMod val="75000"/>
                  </a:schemeClr>
                </a:solidFill>
              </a:rPr>
              <a:t>Numbers may vary.  </a:t>
            </a:r>
            <a:r>
              <a:rPr lang="en-US" sz="2000" i="1" dirty="0">
                <a:solidFill>
                  <a:schemeClr val="bg2">
                    <a:lumMod val="75000"/>
                  </a:schemeClr>
                </a:solidFill>
              </a:rPr>
              <a:t>For example: services, products, etc. differ in </a:t>
            </a:r>
            <a:r>
              <a:rPr lang="en-US" sz="2000" b="1" i="1" dirty="0">
                <a:solidFill>
                  <a:schemeClr val="bg2">
                    <a:lumMod val="75000"/>
                  </a:schemeClr>
                </a:solidFill>
              </a:rPr>
              <a:t>NY vs. SC</a:t>
            </a:r>
          </a:p>
          <a:p>
            <a:pPr lvl="0"/>
            <a:endParaRPr lang="en-US" sz="2000" b="1" i="1" dirty="0">
              <a:solidFill>
                <a:schemeClr val="bg2">
                  <a:lumMod val="75000"/>
                </a:schemeClr>
              </a:solidFill>
            </a:endParaRPr>
          </a:p>
          <a:p>
            <a:pPr lvl="0"/>
            <a:r>
              <a:rPr lang="en-US" sz="2000" b="1" i="1" dirty="0">
                <a:solidFill>
                  <a:schemeClr val="bg2">
                    <a:lumMod val="75000"/>
                  </a:schemeClr>
                </a:solidFill>
              </a:rPr>
              <a:t>2017 NATIONAL AVERAGE WEDDING: </a:t>
            </a:r>
          </a:p>
          <a:p>
            <a:pPr lvl="1"/>
            <a:r>
              <a:rPr lang="en-US" sz="2000" dirty="0">
                <a:solidFill>
                  <a:schemeClr val="bg2">
                    <a:lumMod val="75000"/>
                  </a:schemeClr>
                </a:solidFill>
              </a:rPr>
              <a:t>New industry reports - </a:t>
            </a:r>
            <a:r>
              <a:rPr lang="en-US" sz="2000" b="1" i="1" dirty="0">
                <a:solidFill>
                  <a:schemeClr val="bg2">
                    <a:lumMod val="75000"/>
                  </a:schemeClr>
                </a:solidFill>
              </a:rPr>
              <a:t>National average wedding budgets for 2017 at:</a:t>
            </a:r>
          </a:p>
          <a:p>
            <a:pPr lvl="1"/>
            <a:r>
              <a:rPr lang="en-US" sz="2000" b="1" i="1" dirty="0">
                <a:solidFill>
                  <a:schemeClr val="bg2">
                    <a:lumMod val="75000"/>
                  </a:schemeClr>
                </a:solidFill>
              </a:rPr>
              <a:t>$28,000</a:t>
            </a:r>
            <a:endParaRPr lang="en-US" sz="2000" dirty="0">
              <a:solidFill>
                <a:schemeClr val="bg2">
                  <a:lumMod val="75000"/>
                </a:schemeClr>
              </a:solidFill>
            </a:endParaRPr>
          </a:p>
          <a:p>
            <a:pPr lvl="0"/>
            <a:endParaRPr lang="en-US" sz="2000" b="1" dirty="0">
              <a:solidFill>
                <a:schemeClr val="bg2">
                  <a:lumMod val="75000"/>
                </a:schemeClr>
              </a:solidFill>
            </a:endParaRPr>
          </a:p>
          <a:p>
            <a:pPr lvl="0"/>
            <a:r>
              <a:rPr lang="en-US" sz="2000" b="1" dirty="0">
                <a:solidFill>
                  <a:schemeClr val="bg2">
                    <a:lumMod val="75000"/>
                  </a:schemeClr>
                </a:solidFill>
              </a:rPr>
              <a:t>AVERAGE MILLENNIAL COUPLE:</a:t>
            </a:r>
          </a:p>
          <a:p>
            <a:pPr lvl="0"/>
            <a:r>
              <a:rPr lang="en-US" sz="2000" b="1" i="1" dirty="0">
                <a:solidFill>
                  <a:schemeClr val="bg2">
                    <a:lumMod val="75000"/>
                  </a:schemeClr>
                </a:solidFill>
              </a:rPr>
              <a:t>Millennial couples</a:t>
            </a:r>
            <a:r>
              <a:rPr lang="en-US" sz="2000" dirty="0">
                <a:solidFill>
                  <a:schemeClr val="bg2">
                    <a:lumMod val="75000"/>
                  </a:schemeClr>
                </a:solidFill>
              </a:rPr>
              <a:t> spending starts at </a:t>
            </a:r>
            <a:r>
              <a:rPr lang="en-US" sz="2000" b="1" i="1" dirty="0">
                <a:solidFill>
                  <a:schemeClr val="bg2">
                    <a:lumMod val="75000"/>
                  </a:schemeClr>
                </a:solidFill>
              </a:rPr>
              <a:t>slightly higher average - starting budget:</a:t>
            </a:r>
          </a:p>
          <a:p>
            <a:pPr lvl="1"/>
            <a:r>
              <a:rPr lang="en-US" sz="2000" b="1" i="1" dirty="0">
                <a:solidFill>
                  <a:schemeClr val="bg2">
                    <a:lumMod val="75000"/>
                  </a:schemeClr>
                </a:solidFill>
              </a:rPr>
              <a:t>$30,000</a:t>
            </a:r>
            <a:endParaRPr lang="en-US" sz="2000" dirty="0">
              <a:solidFill>
                <a:schemeClr val="bg2">
                  <a:lumMod val="75000"/>
                </a:schemeClr>
              </a:solidFill>
            </a:endParaRPr>
          </a:p>
          <a:p>
            <a:pPr lvl="0"/>
            <a:endParaRPr lang="en-US" sz="2000" b="1" dirty="0">
              <a:solidFill>
                <a:schemeClr val="bg2">
                  <a:lumMod val="75000"/>
                </a:schemeClr>
              </a:solidFill>
            </a:endParaRPr>
          </a:p>
          <a:p>
            <a:pPr lvl="0"/>
            <a:r>
              <a:rPr lang="en-US" sz="2000" b="1" dirty="0">
                <a:solidFill>
                  <a:schemeClr val="bg2">
                    <a:lumMod val="75000"/>
                  </a:schemeClr>
                </a:solidFill>
              </a:rPr>
              <a:t>COSTS VARY BY LOCATION: </a:t>
            </a:r>
            <a:r>
              <a:rPr lang="en-US" sz="2000" dirty="0">
                <a:solidFill>
                  <a:schemeClr val="bg2">
                    <a:lumMod val="75000"/>
                  </a:schemeClr>
                </a:solidFill>
              </a:rPr>
              <a:t>Coast</a:t>
            </a:r>
            <a:r>
              <a:rPr lang="en-US" sz="2000" b="1" dirty="0">
                <a:solidFill>
                  <a:schemeClr val="bg2">
                    <a:lumMod val="75000"/>
                  </a:schemeClr>
                </a:solidFill>
              </a:rPr>
              <a:t> VA:</a:t>
            </a:r>
            <a:endParaRPr lang="en-US" sz="2000" dirty="0">
              <a:solidFill>
                <a:schemeClr val="bg2">
                  <a:lumMod val="75000"/>
                </a:schemeClr>
              </a:solidFill>
            </a:endParaRPr>
          </a:p>
          <a:p>
            <a:pPr lvl="1"/>
            <a:r>
              <a:rPr lang="en-US" sz="2000" dirty="0">
                <a:solidFill>
                  <a:schemeClr val="bg2">
                    <a:lumMod val="75000"/>
                  </a:schemeClr>
                </a:solidFill>
              </a:rPr>
              <a:t>Average </a:t>
            </a:r>
            <a:r>
              <a:rPr lang="en-US" sz="2000" b="1" i="1" dirty="0">
                <a:solidFill>
                  <a:schemeClr val="bg2">
                    <a:lumMod val="75000"/>
                  </a:schemeClr>
                </a:solidFill>
              </a:rPr>
              <a:t>Coast VA Couples </a:t>
            </a:r>
            <a:r>
              <a:rPr lang="en-US" sz="2000" dirty="0">
                <a:solidFill>
                  <a:schemeClr val="bg2">
                    <a:lumMod val="75000"/>
                  </a:schemeClr>
                </a:solidFill>
              </a:rPr>
              <a:t>can</a:t>
            </a:r>
            <a:r>
              <a:rPr lang="en-US" sz="2000" b="1" i="1" dirty="0">
                <a:solidFill>
                  <a:schemeClr val="bg2">
                    <a:lumMod val="75000"/>
                  </a:schemeClr>
                </a:solidFill>
              </a:rPr>
              <a:t> </a:t>
            </a:r>
            <a:r>
              <a:rPr lang="en-US" sz="2000" dirty="0">
                <a:solidFill>
                  <a:schemeClr val="bg2">
                    <a:lumMod val="75000"/>
                  </a:schemeClr>
                </a:solidFill>
              </a:rPr>
              <a:t>expect a basic spending range between:</a:t>
            </a:r>
          </a:p>
          <a:p>
            <a:pPr lvl="1"/>
            <a:r>
              <a:rPr lang="en-US" sz="2000" b="1" dirty="0">
                <a:solidFill>
                  <a:schemeClr val="bg2">
                    <a:lumMod val="75000"/>
                  </a:schemeClr>
                </a:solidFill>
              </a:rPr>
              <a:t>$20,225 to $33,708</a:t>
            </a:r>
            <a:endParaRPr lang="en-US" sz="2000" dirty="0">
              <a:solidFill>
                <a:schemeClr val="bg2">
                  <a:lumMod val="75000"/>
                </a:schemeClr>
              </a:solidFill>
            </a:endParaRPr>
          </a:p>
          <a:p>
            <a:pPr lvl="2"/>
            <a:endParaRPr lang="en-US" dirty="0">
              <a:solidFill>
                <a:schemeClr val="bg2">
                  <a:lumMod val="75000"/>
                </a:schemeClr>
              </a:solidFill>
            </a:endParaRPr>
          </a:p>
          <a:p>
            <a:pPr lvl="0" algn="ctr"/>
            <a:r>
              <a:rPr lang="en-US" sz="2000" b="1" dirty="0">
                <a:solidFill>
                  <a:schemeClr val="bg2">
                    <a:lumMod val="75000"/>
                  </a:schemeClr>
                </a:solidFill>
              </a:rPr>
              <a:t>*NOTE</a:t>
            </a:r>
            <a:r>
              <a:rPr lang="en-US" sz="2000" dirty="0">
                <a:solidFill>
                  <a:schemeClr val="bg2">
                    <a:lumMod val="75000"/>
                  </a:schemeClr>
                </a:solidFill>
              </a:rPr>
              <a:t>: </a:t>
            </a:r>
            <a:r>
              <a:rPr lang="en-US" sz="2000" i="1" dirty="0">
                <a:solidFill>
                  <a:schemeClr val="bg2">
                    <a:lumMod val="75000"/>
                  </a:schemeClr>
                </a:solidFill>
              </a:rPr>
              <a:t>Higher-end wedding clients will spend more to receive a</a:t>
            </a:r>
          </a:p>
          <a:p>
            <a:pPr lvl="0" algn="ctr"/>
            <a:r>
              <a:rPr lang="en-US" sz="2000" b="1" i="1" dirty="0">
                <a:solidFill>
                  <a:schemeClr val="bg2">
                    <a:lumMod val="75000"/>
                  </a:schemeClr>
                </a:solidFill>
              </a:rPr>
              <a:t>“custom wedding experience”.</a:t>
            </a:r>
            <a:endParaRPr lang="en-US" dirty="0">
              <a:solidFill>
                <a:schemeClr val="bg2">
                  <a:lumMod val="75000"/>
                </a:schemeClr>
              </a:solidFill>
            </a:endParaRPr>
          </a:p>
        </p:txBody>
      </p:sp>
      <p:sp>
        <p:nvSpPr>
          <p:cNvPr id="8" name="TextBox 7"/>
          <p:cNvSpPr txBox="1"/>
          <p:nvPr/>
        </p:nvSpPr>
        <p:spPr>
          <a:xfrm>
            <a:off x="3213450" y="257655"/>
            <a:ext cx="626583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Chopin Script" panose="02000505020000020002" pitchFamily="2" charset="0"/>
              </a:rPr>
              <a:t>F</a:t>
            </a:r>
            <a:r>
              <a:rPr lang="en-US" sz="4800" dirty="0">
                <a:latin typeface="+mj-lt"/>
              </a:rPr>
              <a:t>estivity Facts</a:t>
            </a:r>
          </a:p>
        </p:txBody>
      </p:sp>
    </p:spTree>
    <p:extLst>
      <p:ext uri="{BB962C8B-B14F-4D97-AF65-F5344CB8AC3E}">
        <p14:creationId xmlns:p14="http://schemas.microsoft.com/office/powerpoint/2010/main" val="121454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1000"/>
                                        <p:tgtEl>
                                          <p:spTgt spid="7">
                                            <p:txEl>
                                              <p:pRg st="6" end="6"/>
                                            </p:txEl>
                                          </p:spTgt>
                                        </p:tgtEl>
                                      </p:cBhvr>
                                    </p:animEffect>
                                    <p:anim calcmode="lin" valueType="num">
                                      <p:cBhvr>
                                        <p:cTn id="2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1000"/>
                                        <p:tgtEl>
                                          <p:spTgt spid="7">
                                            <p:txEl>
                                              <p:pRg st="8" end="8"/>
                                            </p:txEl>
                                          </p:spTgt>
                                        </p:tgtEl>
                                      </p:cBhvr>
                                    </p:animEffect>
                                    <p:anim calcmode="lin" valueType="num">
                                      <p:cBhvr>
                                        <p:cTn id="3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animEffect transition="in" filter="fade">
                                      <p:cBhvr>
                                        <p:cTn id="40" dur="500"/>
                                        <p:tgtEl>
                                          <p:spTgt spid="7">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animEffect transition="in" filter="fade">
                                      <p:cBhvr>
                                        <p:cTn id="45" dur="1000"/>
                                        <p:tgtEl>
                                          <p:spTgt spid="7">
                                            <p:txEl>
                                              <p:pRg st="10" end="10"/>
                                            </p:txEl>
                                          </p:spTgt>
                                        </p:tgtEl>
                                      </p:cBhvr>
                                    </p:animEffect>
                                    <p:anim calcmode="lin" valueType="num">
                                      <p:cBhvr>
                                        <p:cTn id="46"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
                                            <p:txEl>
                                              <p:pRg st="12" end="12"/>
                                            </p:txEl>
                                          </p:spTgt>
                                        </p:tgtEl>
                                        <p:attrNameLst>
                                          <p:attrName>style.visibility</p:attrName>
                                        </p:attrNameLst>
                                      </p:cBhvr>
                                      <p:to>
                                        <p:strVal val="visible"/>
                                      </p:to>
                                    </p:set>
                                    <p:animEffect transition="in" filter="fade">
                                      <p:cBhvr>
                                        <p:cTn id="52" dur="1000"/>
                                        <p:tgtEl>
                                          <p:spTgt spid="7">
                                            <p:txEl>
                                              <p:pRg st="12" end="12"/>
                                            </p:txEl>
                                          </p:spTgt>
                                        </p:tgtEl>
                                      </p:cBhvr>
                                    </p:animEffect>
                                    <p:anim calcmode="lin" valueType="num">
                                      <p:cBhvr>
                                        <p:cTn id="53"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Effect transition="in" filter="fade">
                                      <p:cBhvr>
                                        <p:cTn id="59" dur="500"/>
                                        <p:tgtEl>
                                          <p:spTgt spid="7">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14" end="14"/>
                                            </p:txEl>
                                          </p:spTgt>
                                        </p:tgtEl>
                                        <p:attrNameLst>
                                          <p:attrName>style.visibility</p:attrName>
                                        </p:attrNameLst>
                                      </p:cBhvr>
                                      <p:to>
                                        <p:strVal val="visible"/>
                                      </p:to>
                                    </p:set>
                                    <p:animEffect transition="in" filter="fade">
                                      <p:cBhvr>
                                        <p:cTn id="64" dur="500"/>
                                        <p:tgtEl>
                                          <p:spTgt spid="7">
                                            <p:txEl>
                                              <p:pRg st="14" end="1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7">
                                            <p:txEl>
                                              <p:pRg st="16" end="16"/>
                                            </p:txEl>
                                          </p:spTgt>
                                        </p:tgtEl>
                                        <p:attrNameLst>
                                          <p:attrName>style.visibility</p:attrName>
                                        </p:attrNameLst>
                                      </p:cBhvr>
                                      <p:to>
                                        <p:strVal val="visible"/>
                                      </p:to>
                                    </p:set>
                                    <p:anim calcmode="lin" valueType="num">
                                      <p:cBhvr>
                                        <p:cTn id="69" dur="500" fill="hold"/>
                                        <p:tgtEl>
                                          <p:spTgt spid="7">
                                            <p:txEl>
                                              <p:pRg st="16" end="16"/>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16" end="16"/>
                                            </p:txEl>
                                          </p:spTgt>
                                        </p:tgtEl>
                                        <p:attrNameLst>
                                          <p:attrName>ppt_h</p:attrName>
                                        </p:attrNameLst>
                                      </p:cBhvr>
                                      <p:tavLst>
                                        <p:tav tm="0">
                                          <p:val>
                                            <p:fltVal val="0"/>
                                          </p:val>
                                        </p:tav>
                                        <p:tav tm="100000">
                                          <p:val>
                                            <p:strVal val="#ppt_h"/>
                                          </p:val>
                                        </p:tav>
                                      </p:tavLst>
                                    </p:anim>
                                    <p:animEffect transition="in" filter="fade">
                                      <p:cBhvr>
                                        <p:cTn id="71" dur="500"/>
                                        <p:tgtEl>
                                          <p:spTgt spid="7">
                                            <p:txEl>
                                              <p:pRg st="16" end="16"/>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7">
                                            <p:txEl>
                                              <p:pRg st="17" end="17"/>
                                            </p:txEl>
                                          </p:spTgt>
                                        </p:tgtEl>
                                        <p:attrNameLst>
                                          <p:attrName>style.visibility</p:attrName>
                                        </p:attrNameLst>
                                      </p:cBhvr>
                                      <p:to>
                                        <p:strVal val="visible"/>
                                      </p:to>
                                    </p:set>
                                    <p:anim calcmode="lin" valueType="num">
                                      <p:cBhvr>
                                        <p:cTn id="74" dur="500" fill="hold"/>
                                        <p:tgtEl>
                                          <p:spTgt spid="7">
                                            <p:txEl>
                                              <p:pRg st="17" end="17"/>
                                            </p:txEl>
                                          </p:spTgt>
                                        </p:tgtEl>
                                        <p:attrNameLst>
                                          <p:attrName>ppt_w</p:attrName>
                                        </p:attrNameLst>
                                      </p:cBhvr>
                                      <p:tavLst>
                                        <p:tav tm="0">
                                          <p:val>
                                            <p:fltVal val="0"/>
                                          </p:val>
                                        </p:tav>
                                        <p:tav tm="100000">
                                          <p:val>
                                            <p:strVal val="#ppt_w"/>
                                          </p:val>
                                        </p:tav>
                                      </p:tavLst>
                                    </p:anim>
                                    <p:anim calcmode="lin" valueType="num">
                                      <p:cBhvr>
                                        <p:cTn id="75" dur="500" fill="hold"/>
                                        <p:tgtEl>
                                          <p:spTgt spid="7">
                                            <p:txEl>
                                              <p:pRg st="17" end="17"/>
                                            </p:txEl>
                                          </p:spTgt>
                                        </p:tgtEl>
                                        <p:attrNameLst>
                                          <p:attrName>ppt_h</p:attrName>
                                        </p:attrNameLst>
                                      </p:cBhvr>
                                      <p:tavLst>
                                        <p:tav tm="0">
                                          <p:val>
                                            <p:fltVal val="0"/>
                                          </p:val>
                                        </p:tav>
                                        <p:tav tm="100000">
                                          <p:val>
                                            <p:strVal val="#ppt_h"/>
                                          </p:val>
                                        </p:tav>
                                      </p:tavLst>
                                    </p:anim>
                                    <p:animEffect transition="in" filter="fade">
                                      <p:cBhvr>
                                        <p:cTn id="76" dur="500"/>
                                        <p:tgtEl>
                                          <p:spTgt spid="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050"/>
          <a:stretch/>
        </p:blipFill>
        <p:spPr>
          <a:xfrm>
            <a:off x="-12476" y="849086"/>
            <a:ext cx="3751032" cy="5786848"/>
          </a:xfrm>
          <a:prstGeom prst="rect">
            <a:avLst/>
          </a:prstGeom>
        </p:spPr>
      </p:pic>
      <p:sp>
        <p:nvSpPr>
          <p:cNvPr id="6" name="TextBox 5"/>
          <p:cNvSpPr txBox="1"/>
          <p:nvPr/>
        </p:nvSpPr>
        <p:spPr>
          <a:xfrm>
            <a:off x="3738557" y="620052"/>
            <a:ext cx="8453444" cy="6186309"/>
          </a:xfrm>
          <a:prstGeom prst="rect">
            <a:avLst/>
          </a:prstGeom>
          <a:solidFill>
            <a:schemeClr val="bg2">
              <a:lumMod val="20000"/>
              <a:lumOff val="80000"/>
            </a:schemeClr>
          </a:solidFill>
        </p:spPr>
        <p:txBody>
          <a:bodyPr wrap="square" rtlCol="0">
            <a:spAutoFit/>
          </a:bodyPr>
          <a:lstStyle/>
          <a:p>
            <a:pPr lvl="0"/>
            <a:r>
              <a:rPr lang="en-US" b="1" i="1" dirty="0">
                <a:solidFill>
                  <a:schemeClr val="bg2">
                    <a:lumMod val="75000"/>
                  </a:schemeClr>
                </a:solidFill>
              </a:rPr>
              <a:t>What impacts those numbers</a:t>
            </a:r>
          </a:p>
          <a:p>
            <a:pPr marL="342900" lvl="0" indent="-342900">
              <a:buAutoNum type="arabicPeriod"/>
            </a:pPr>
            <a:r>
              <a:rPr lang="en-US" b="1" i="1" dirty="0">
                <a:solidFill>
                  <a:schemeClr val="bg2">
                    <a:lumMod val="75000"/>
                  </a:schemeClr>
                </a:solidFill>
              </a:rPr>
              <a:t>Location</a:t>
            </a:r>
          </a:p>
          <a:p>
            <a:pPr lvl="0"/>
            <a:r>
              <a:rPr lang="en-US" i="1" dirty="0">
                <a:solidFill>
                  <a:schemeClr val="bg2">
                    <a:lumMod val="75000"/>
                  </a:schemeClr>
                </a:solidFill>
              </a:rPr>
              <a:t>Hotel, conference center, banquet hall, barn, home, museum, garden, airplane hanger…</a:t>
            </a:r>
          </a:p>
          <a:p>
            <a:pPr lvl="0"/>
            <a:endParaRPr lang="en-US" b="1" i="1" dirty="0">
              <a:solidFill>
                <a:schemeClr val="bg2">
                  <a:lumMod val="75000"/>
                </a:schemeClr>
              </a:solidFill>
            </a:endParaRPr>
          </a:p>
          <a:p>
            <a:pPr lvl="0"/>
            <a:r>
              <a:rPr lang="en-US" b="1" i="1" dirty="0">
                <a:solidFill>
                  <a:schemeClr val="bg2">
                    <a:lumMod val="75000"/>
                  </a:schemeClr>
                </a:solidFill>
              </a:rPr>
              <a:t>2. Preferences (including quality and scale)</a:t>
            </a:r>
          </a:p>
          <a:p>
            <a:pPr lvl="0"/>
            <a:r>
              <a:rPr lang="en-US" i="1" dirty="0">
                <a:solidFill>
                  <a:schemeClr val="bg2">
                    <a:lumMod val="75000"/>
                  </a:schemeClr>
                </a:solidFill>
              </a:rPr>
              <a:t>Do flowers matter to you?  Do chairs?  What are your “must haves” and “deal breakers”?</a:t>
            </a:r>
          </a:p>
          <a:p>
            <a:pPr lvl="0"/>
            <a:endParaRPr lang="en-US" i="1" dirty="0">
              <a:solidFill>
                <a:schemeClr val="bg2">
                  <a:lumMod val="75000"/>
                </a:schemeClr>
              </a:solidFill>
            </a:endParaRPr>
          </a:p>
          <a:p>
            <a:pPr lvl="0"/>
            <a:r>
              <a:rPr lang="en-US" b="1" i="1" dirty="0">
                <a:solidFill>
                  <a:schemeClr val="bg2">
                    <a:lumMod val="75000"/>
                  </a:schemeClr>
                </a:solidFill>
              </a:rPr>
              <a:t>3. Guest count: </a:t>
            </a:r>
            <a:r>
              <a:rPr lang="en-US" i="1" dirty="0">
                <a:solidFill>
                  <a:schemeClr val="bg2">
                    <a:lumMod val="75000"/>
                  </a:schemeClr>
                </a:solidFill>
              </a:rPr>
              <a:t>Based on average numbers</a:t>
            </a:r>
            <a:r>
              <a:rPr lang="en-US" dirty="0">
                <a:solidFill>
                  <a:schemeClr val="bg2">
                    <a:lumMod val="75000"/>
                  </a:schemeClr>
                </a:solidFill>
              </a:rPr>
              <a:t>, expect </a:t>
            </a:r>
            <a:r>
              <a:rPr lang="en-US" b="1" i="1" dirty="0">
                <a:solidFill>
                  <a:schemeClr val="bg2">
                    <a:lumMod val="75000"/>
                  </a:schemeClr>
                </a:solidFill>
              </a:rPr>
              <a:t>STARTING POINTS </a:t>
            </a:r>
            <a:r>
              <a:rPr lang="en-US" dirty="0">
                <a:solidFill>
                  <a:schemeClr val="bg2">
                    <a:lumMod val="75000"/>
                  </a:schemeClr>
                </a:solidFill>
              </a:rPr>
              <a:t>for “</a:t>
            </a:r>
            <a:r>
              <a:rPr lang="en-US" b="1" i="1" u="sng" dirty="0">
                <a:solidFill>
                  <a:schemeClr val="bg2">
                    <a:lumMod val="75000"/>
                  </a:schemeClr>
                </a:solidFill>
              </a:rPr>
              <a:t>The</a:t>
            </a:r>
            <a:r>
              <a:rPr lang="en-US" dirty="0">
                <a:solidFill>
                  <a:schemeClr val="bg2">
                    <a:lumMod val="75000"/>
                  </a:schemeClr>
                </a:solidFill>
              </a:rPr>
              <a:t> </a:t>
            </a:r>
            <a:r>
              <a:rPr lang="en-US" b="1" i="1" u="sng" dirty="0">
                <a:solidFill>
                  <a:schemeClr val="bg2">
                    <a:lumMod val="75000"/>
                  </a:schemeClr>
                </a:solidFill>
              </a:rPr>
              <a:t>basics</a:t>
            </a:r>
            <a:r>
              <a:rPr lang="en-US" b="1" i="1" dirty="0">
                <a:solidFill>
                  <a:schemeClr val="bg2">
                    <a:lumMod val="75000"/>
                  </a:schemeClr>
                </a:solidFill>
              </a:rPr>
              <a:t>”</a:t>
            </a:r>
            <a:r>
              <a:rPr lang="en-US" dirty="0">
                <a:solidFill>
                  <a:schemeClr val="bg2">
                    <a:lumMod val="75000"/>
                  </a:schemeClr>
                </a:solidFill>
              </a:rPr>
              <a:t>:</a:t>
            </a:r>
          </a:p>
          <a:p>
            <a:pPr lvl="1"/>
            <a:r>
              <a:rPr lang="en-US" b="1" dirty="0">
                <a:solidFill>
                  <a:schemeClr val="bg2">
                    <a:lumMod val="75000"/>
                  </a:schemeClr>
                </a:solidFill>
              </a:rPr>
              <a:t>&lt; 50 guest = </a:t>
            </a:r>
          </a:p>
          <a:p>
            <a:pPr lvl="1"/>
            <a:r>
              <a:rPr lang="en-US" b="1" dirty="0">
                <a:solidFill>
                  <a:schemeClr val="bg2">
                    <a:lumMod val="75000"/>
                  </a:schemeClr>
                </a:solidFill>
              </a:rPr>
              <a:t>Starting point of $12,000</a:t>
            </a:r>
          </a:p>
          <a:p>
            <a:pPr lvl="1"/>
            <a:endParaRPr lang="en-US" b="1" dirty="0">
              <a:solidFill>
                <a:schemeClr val="bg2">
                  <a:lumMod val="75000"/>
                </a:schemeClr>
              </a:solidFill>
            </a:endParaRPr>
          </a:p>
          <a:p>
            <a:pPr lvl="1"/>
            <a:r>
              <a:rPr lang="en-US" b="1" dirty="0">
                <a:solidFill>
                  <a:schemeClr val="bg2">
                    <a:lumMod val="75000"/>
                  </a:schemeClr>
                </a:solidFill>
              </a:rPr>
              <a:t>50 – 100 guests = </a:t>
            </a:r>
          </a:p>
          <a:p>
            <a:pPr lvl="1"/>
            <a:r>
              <a:rPr lang="en-US" b="1" dirty="0">
                <a:solidFill>
                  <a:schemeClr val="bg2">
                    <a:lumMod val="75000"/>
                  </a:schemeClr>
                </a:solidFill>
              </a:rPr>
              <a:t>Starting point of $18,000</a:t>
            </a:r>
          </a:p>
          <a:p>
            <a:pPr lvl="1"/>
            <a:endParaRPr lang="en-US" b="1" dirty="0">
              <a:solidFill>
                <a:schemeClr val="bg2">
                  <a:lumMod val="75000"/>
                </a:schemeClr>
              </a:solidFill>
            </a:endParaRPr>
          </a:p>
          <a:p>
            <a:pPr lvl="1"/>
            <a:r>
              <a:rPr lang="en-US" b="1" dirty="0">
                <a:solidFill>
                  <a:schemeClr val="bg2">
                    <a:lumMod val="75000"/>
                  </a:schemeClr>
                </a:solidFill>
              </a:rPr>
              <a:t>100 – 200 guests  = </a:t>
            </a:r>
          </a:p>
          <a:p>
            <a:pPr lvl="1"/>
            <a:r>
              <a:rPr lang="en-US" b="1" dirty="0">
                <a:solidFill>
                  <a:schemeClr val="bg2">
                    <a:lumMod val="75000"/>
                  </a:schemeClr>
                </a:solidFill>
              </a:rPr>
              <a:t>Starting point at $29,000</a:t>
            </a:r>
          </a:p>
          <a:p>
            <a:pPr lvl="1"/>
            <a:endParaRPr lang="en-US" b="1" dirty="0">
              <a:solidFill>
                <a:schemeClr val="bg2">
                  <a:lumMod val="75000"/>
                </a:schemeClr>
              </a:solidFill>
            </a:endParaRPr>
          </a:p>
          <a:p>
            <a:pPr lvl="1"/>
            <a:r>
              <a:rPr lang="en-US" b="1" dirty="0">
                <a:solidFill>
                  <a:schemeClr val="bg2">
                    <a:lumMod val="75000"/>
                  </a:schemeClr>
                </a:solidFill>
              </a:rPr>
              <a:t>200 – 300 guests = </a:t>
            </a:r>
          </a:p>
          <a:p>
            <a:pPr lvl="1"/>
            <a:r>
              <a:rPr lang="en-US" b="1" dirty="0">
                <a:solidFill>
                  <a:schemeClr val="bg2">
                    <a:lumMod val="75000"/>
                  </a:schemeClr>
                </a:solidFill>
              </a:rPr>
              <a:t>Starting point at $38,000</a:t>
            </a:r>
          </a:p>
          <a:p>
            <a:pPr lvl="1"/>
            <a:endParaRPr lang="en-US" b="1" dirty="0">
              <a:solidFill>
                <a:schemeClr val="bg2">
                  <a:lumMod val="75000"/>
                </a:schemeClr>
              </a:solidFill>
            </a:endParaRPr>
          </a:p>
          <a:p>
            <a:pPr lvl="1"/>
            <a:r>
              <a:rPr lang="en-US" b="1" dirty="0">
                <a:solidFill>
                  <a:schemeClr val="bg2">
                    <a:lumMod val="75000"/>
                  </a:schemeClr>
                </a:solidFill>
              </a:rPr>
              <a:t>&gt;300 guests= </a:t>
            </a:r>
          </a:p>
          <a:p>
            <a:pPr lvl="1"/>
            <a:r>
              <a:rPr lang="en-US" b="1" dirty="0">
                <a:solidFill>
                  <a:schemeClr val="bg2">
                    <a:lumMod val="75000"/>
                  </a:schemeClr>
                </a:solidFill>
              </a:rPr>
              <a:t>Starting point at $73,000</a:t>
            </a:r>
          </a:p>
        </p:txBody>
      </p:sp>
      <p:sp>
        <p:nvSpPr>
          <p:cNvPr id="8" name="TextBox 7"/>
          <p:cNvSpPr txBox="1"/>
          <p:nvPr/>
        </p:nvSpPr>
        <p:spPr>
          <a:xfrm>
            <a:off x="-12476" y="-29847"/>
            <a:ext cx="8320453" cy="707886"/>
          </a:xfrm>
          <a:prstGeom prst="rect">
            <a:avLst/>
          </a:prstGeom>
          <a:noFill/>
        </p:spPr>
        <p:txBody>
          <a:bodyPr wrap="square" rtlCol="0">
            <a:spAutoFit/>
          </a:bodyPr>
          <a:lstStyle/>
          <a:p>
            <a:r>
              <a:rPr lang="en-US" sz="4000" u="sng" dirty="0">
                <a:effectLst>
                  <a:outerShdw blurRad="38100" dist="38100" dir="2700000" algn="tl">
                    <a:srgbClr val="000000">
                      <a:alpha val="43137"/>
                    </a:srgbClr>
                  </a:outerShdw>
                </a:effectLst>
                <a:latin typeface="Chopin Script" panose="02000505020000020002" pitchFamily="2" charset="0"/>
              </a:rPr>
              <a:t>K</a:t>
            </a:r>
            <a:r>
              <a:rPr lang="en-US" sz="4000" u="sng" dirty="0">
                <a:latin typeface="+mj-lt"/>
              </a:rPr>
              <a:t>now your number </a:t>
            </a:r>
          </a:p>
        </p:txBody>
      </p:sp>
    </p:spTree>
    <p:extLst>
      <p:ext uri="{BB962C8B-B14F-4D97-AF65-F5344CB8AC3E}">
        <p14:creationId xmlns:p14="http://schemas.microsoft.com/office/powerpoint/2010/main" val="155111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500"/>
                                        <p:tgtEl>
                                          <p:spTgt spid="6">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500"/>
                                        <p:tgtEl>
                                          <p:spTgt spid="6">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fade">
                                      <p:cBhvr>
                                        <p:cTn id="40" dur="500"/>
                                        <p:tgtEl>
                                          <p:spTgt spid="6">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2" end="12"/>
                                            </p:txEl>
                                          </p:spTgt>
                                        </p:tgtEl>
                                        <p:attrNameLst>
                                          <p:attrName>style.visibility</p:attrName>
                                        </p:attrNameLst>
                                      </p:cBhvr>
                                      <p:to>
                                        <p:strVal val="visible"/>
                                      </p:to>
                                    </p:set>
                                    <p:animEffect transition="in" filter="fade">
                                      <p:cBhvr>
                                        <p:cTn id="45" dur="500"/>
                                        <p:tgtEl>
                                          <p:spTgt spid="6">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4" end="14"/>
                                            </p:txEl>
                                          </p:spTgt>
                                        </p:tgtEl>
                                        <p:attrNameLst>
                                          <p:attrName>style.visibility</p:attrName>
                                        </p:attrNameLst>
                                      </p:cBhvr>
                                      <p:to>
                                        <p:strVal val="visible"/>
                                      </p:to>
                                    </p:set>
                                    <p:animEffect transition="in" filter="fade">
                                      <p:cBhvr>
                                        <p:cTn id="50" dur="500"/>
                                        <p:tgtEl>
                                          <p:spTgt spid="6">
                                            <p:txEl>
                                              <p:pRg st="14" end="1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animEffect transition="in" filter="fade">
                                      <p:cBhvr>
                                        <p:cTn id="55" dur="500"/>
                                        <p:tgtEl>
                                          <p:spTgt spid="6">
                                            <p:txEl>
                                              <p:pRg st="15" end="1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17" end="17"/>
                                            </p:txEl>
                                          </p:spTgt>
                                        </p:tgtEl>
                                        <p:attrNameLst>
                                          <p:attrName>style.visibility</p:attrName>
                                        </p:attrNameLst>
                                      </p:cBhvr>
                                      <p:to>
                                        <p:strVal val="visible"/>
                                      </p:to>
                                    </p:set>
                                    <p:animEffect transition="in" filter="fade">
                                      <p:cBhvr>
                                        <p:cTn id="60" dur="500"/>
                                        <p:tgtEl>
                                          <p:spTgt spid="6">
                                            <p:txEl>
                                              <p:pRg st="17" end="1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18" end="18"/>
                                            </p:txEl>
                                          </p:spTgt>
                                        </p:tgtEl>
                                        <p:attrNameLst>
                                          <p:attrName>style.visibility</p:attrName>
                                        </p:attrNameLst>
                                      </p:cBhvr>
                                      <p:to>
                                        <p:strVal val="visible"/>
                                      </p:to>
                                    </p:set>
                                    <p:animEffect transition="in" filter="fade">
                                      <p:cBhvr>
                                        <p:cTn id="65" dur="500"/>
                                        <p:tgtEl>
                                          <p:spTgt spid="6">
                                            <p:txEl>
                                              <p:pRg st="18" end="1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20" end="20"/>
                                            </p:txEl>
                                          </p:spTgt>
                                        </p:tgtEl>
                                        <p:attrNameLst>
                                          <p:attrName>style.visibility</p:attrName>
                                        </p:attrNameLst>
                                      </p:cBhvr>
                                      <p:to>
                                        <p:strVal val="visible"/>
                                      </p:to>
                                    </p:set>
                                    <p:animEffect transition="in" filter="fade">
                                      <p:cBhvr>
                                        <p:cTn id="70" dur="500"/>
                                        <p:tgtEl>
                                          <p:spTgt spid="6">
                                            <p:txEl>
                                              <p:pRg st="20" end="2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21" end="21"/>
                                            </p:txEl>
                                          </p:spTgt>
                                        </p:tgtEl>
                                        <p:attrNameLst>
                                          <p:attrName>style.visibility</p:attrName>
                                        </p:attrNameLst>
                                      </p:cBhvr>
                                      <p:to>
                                        <p:strVal val="visible"/>
                                      </p:to>
                                    </p:set>
                                    <p:animEffect transition="in" filter="fade">
                                      <p:cBhvr>
                                        <p:cTn id="75" dur="500"/>
                                        <p:tgtEl>
                                          <p:spTgt spid="6">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566" y="508539"/>
            <a:ext cx="11704320" cy="648929"/>
          </a:xfrm>
        </p:spPr>
        <p:txBody>
          <a:bodyPr>
            <a:noAutofit/>
          </a:bodyPr>
          <a:lstStyle/>
          <a:p>
            <a:pPr algn="ctr"/>
            <a:r>
              <a:rPr lang="en-US" sz="4800" b="1" dirty="0"/>
              <a:t>L</a:t>
            </a:r>
            <a:r>
              <a:rPr lang="en-US" sz="3600" b="1" dirty="0"/>
              <a:t>et’s imagine that you’ve walked into a local flower shop…</a:t>
            </a:r>
            <a:endParaRPr lang="en-US" sz="3600" dirty="0"/>
          </a:p>
        </p:txBody>
      </p:sp>
      <p:pic>
        <p:nvPicPr>
          <p:cNvPr id="8"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229" t="24196" r="3229" b="10418"/>
          <a:stretch/>
        </p:blipFill>
        <p:spPr>
          <a:xfrm>
            <a:off x="227112" y="1376958"/>
            <a:ext cx="5598922" cy="5484479"/>
          </a:xfrm>
        </p:spPr>
      </p:pic>
      <p:pic>
        <p:nvPicPr>
          <p:cNvPr id="9" name="Picture Placeholder 8"/>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39795" r="9562"/>
          <a:stretch/>
        </p:blipFill>
        <p:spPr>
          <a:xfrm>
            <a:off x="6156436" y="1380671"/>
            <a:ext cx="5547884" cy="5477329"/>
          </a:xfrm>
        </p:spPr>
      </p:pic>
      <p:sp>
        <p:nvSpPr>
          <p:cNvPr id="6" name="Title 4"/>
          <p:cNvSpPr txBox="1">
            <a:spLocks/>
          </p:cNvSpPr>
          <p:nvPr/>
        </p:nvSpPr>
        <p:spPr>
          <a:xfrm>
            <a:off x="6266898" y="3551582"/>
            <a:ext cx="5326959" cy="123424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Perhaps we should be thinking…</a:t>
            </a:r>
          </a:p>
          <a:p>
            <a:pPr algn="ctr"/>
            <a:r>
              <a:rPr lang="en-US" b="1" dirty="0">
                <a:effectLst>
                  <a:outerShdw blurRad="38100" dist="38100" dir="2700000" algn="tl">
                    <a:srgbClr val="000000">
                      <a:alpha val="43137"/>
                    </a:srgbClr>
                  </a:outerShdw>
                </a:effectLst>
              </a:rPr>
              <a:t> “Chicken Marsala”</a:t>
            </a:r>
            <a:endParaRPr lang="en-US" dirty="0">
              <a:effectLst>
                <a:outerShdw blurRad="38100" dist="38100" dir="2700000" algn="tl">
                  <a:srgbClr val="000000">
                    <a:alpha val="43137"/>
                  </a:srgbClr>
                </a:outerShdw>
              </a:effectLst>
            </a:endParaRPr>
          </a:p>
        </p:txBody>
      </p:sp>
      <p:sp>
        <p:nvSpPr>
          <p:cNvPr id="7" name="TextBox 6"/>
          <p:cNvSpPr txBox="1"/>
          <p:nvPr/>
        </p:nvSpPr>
        <p:spPr>
          <a:xfrm>
            <a:off x="740394" y="6040484"/>
            <a:ext cx="2210764" cy="276999"/>
          </a:xfrm>
          <a:prstGeom prst="rect">
            <a:avLst/>
          </a:prstGeom>
          <a:noFill/>
        </p:spPr>
        <p:txBody>
          <a:bodyPr wrap="square" rtlCol="0">
            <a:spAutoFit/>
          </a:bodyPr>
          <a:lstStyle/>
          <a:p>
            <a:r>
              <a:rPr lang="en-US" sz="1200" dirty="0"/>
              <a:t>Danielle Cote Photography </a:t>
            </a:r>
          </a:p>
        </p:txBody>
      </p:sp>
      <p:sp>
        <p:nvSpPr>
          <p:cNvPr id="10" name="Title 4"/>
          <p:cNvSpPr txBox="1">
            <a:spLocks/>
          </p:cNvSpPr>
          <p:nvPr/>
        </p:nvSpPr>
        <p:spPr>
          <a:xfrm>
            <a:off x="431074" y="3785062"/>
            <a:ext cx="5394960" cy="1000760"/>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700" dirty="0">
                <a:effectLst>
                  <a:outerShdw blurRad="38100" dist="38100" dir="2700000" algn="tl">
                    <a:srgbClr val="000000">
                      <a:alpha val="43137"/>
                    </a:srgbClr>
                  </a:outerShdw>
                </a:effectLst>
                <a:latin typeface="Chopin Script" panose="02000505020000020002" pitchFamily="2" charset="0"/>
              </a:rPr>
              <a:t>S</a:t>
            </a:r>
            <a:r>
              <a:rPr lang="en-US" sz="4400" b="1" dirty="0">
                <a:effectLst>
                  <a:outerShdw blurRad="38100" dist="38100" dir="2700000" algn="tl">
                    <a:srgbClr val="000000">
                      <a:alpha val="43137"/>
                    </a:srgbClr>
                  </a:outerShdw>
                </a:effectLst>
              </a:rPr>
              <a:t>o, are we thinking about it all wrong?</a:t>
            </a:r>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030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8" y="712956"/>
            <a:ext cx="11302887" cy="530225"/>
          </a:xfrm>
        </p:spPr>
        <p:txBody>
          <a:bodyPr>
            <a:normAutofit fontScale="90000"/>
          </a:bodyPr>
          <a:lstStyle/>
          <a:p>
            <a:r>
              <a:rPr lang="en-US" sz="5300" u="sng" dirty="0">
                <a:latin typeface="Brock Script" panose="02000507020000020002" pitchFamily="2" charset="0"/>
              </a:rPr>
              <a:t>“</a:t>
            </a:r>
            <a:r>
              <a:rPr lang="en-US" sz="5300" b="1" u="sng" dirty="0">
                <a:latin typeface="Brock Script" panose="02000507020000020002" pitchFamily="2" charset="0"/>
              </a:rPr>
              <a:t>E</a:t>
            </a:r>
            <a:r>
              <a:rPr lang="en-US" b="1" u="sng" dirty="0"/>
              <a:t>vent Flowers” vs. “Everyday Flowers</a:t>
            </a:r>
            <a:r>
              <a:rPr lang="en-US" u="sng" dirty="0"/>
              <a:t>”…						</a:t>
            </a:r>
          </a:p>
        </p:txBody>
      </p:sp>
      <p:pic>
        <p:nvPicPr>
          <p:cNvPr id="6" name="Picture Placeholder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29" t="2990" r="529" b="20019"/>
          <a:stretch/>
        </p:blipFill>
        <p:spPr>
          <a:xfrm>
            <a:off x="7315199" y="1545034"/>
            <a:ext cx="4460654" cy="3769321"/>
          </a:xfrm>
        </p:spPr>
      </p:pic>
      <p:sp>
        <p:nvSpPr>
          <p:cNvPr id="4" name="Text Placeholder 3"/>
          <p:cNvSpPr>
            <a:spLocks noGrp="1"/>
          </p:cNvSpPr>
          <p:nvPr>
            <p:ph type="body" sz="half" idx="2"/>
          </p:nvPr>
        </p:nvSpPr>
        <p:spPr>
          <a:xfrm>
            <a:off x="571498" y="1545034"/>
            <a:ext cx="6743701" cy="1498612"/>
          </a:xfrm>
        </p:spPr>
        <p:txBody>
          <a:bodyPr>
            <a:normAutofit/>
          </a:bodyPr>
          <a:lstStyle/>
          <a:p>
            <a:r>
              <a:rPr lang="en-US" sz="2200" b="1" dirty="0"/>
              <a:t>Now, back to that Florist shop you walked into earlier… </a:t>
            </a:r>
          </a:p>
          <a:p>
            <a:endParaRPr lang="en-US" sz="1800" dirty="0"/>
          </a:p>
          <a:p>
            <a:r>
              <a:rPr lang="en-US" sz="1800" b="1" dirty="0"/>
              <a:t>Keep in mind those arrangements may have been:</a:t>
            </a:r>
          </a:p>
        </p:txBody>
      </p:sp>
      <p:sp>
        <p:nvSpPr>
          <p:cNvPr id="7" name="Text Placeholder 3"/>
          <p:cNvSpPr txBox="1">
            <a:spLocks/>
          </p:cNvSpPr>
          <p:nvPr/>
        </p:nvSpPr>
        <p:spPr>
          <a:xfrm>
            <a:off x="209007" y="2660252"/>
            <a:ext cx="6923314" cy="3649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685800" lvl="1" indent="-228600">
              <a:lnSpc>
                <a:spcPct val="150000"/>
              </a:lnSpc>
              <a:buFont typeface="+mj-lt"/>
              <a:buAutoNum type="arabicPeriod"/>
            </a:pPr>
            <a:r>
              <a:rPr lang="en-US" sz="2000" dirty="0"/>
              <a:t>Made and sold in the shop one at a time.</a:t>
            </a:r>
          </a:p>
          <a:p>
            <a:pPr marL="685800" lvl="1" indent="-228600">
              <a:lnSpc>
                <a:spcPct val="150000"/>
              </a:lnSpc>
              <a:buFont typeface="+mj-lt"/>
              <a:buAutoNum type="arabicPeriod"/>
            </a:pPr>
            <a:r>
              <a:rPr lang="en-US" sz="2000" dirty="0"/>
              <a:t>Made to order in the shop with what ever available staff and flowers are there that day.</a:t>
            </a:r>
          </a:p>
          <a:p>
            <a:pPr marL="685800" lvl="1" indent="-228600">
              <a:lnSpc>
                <a:spcPct val="150000"/>
              </a:lnSpc>
              <a:buFont typeface="+mj-lt"/>
              <a:buAutoNum type="arabicPeriod"/>
            </a:pPr>
            <a:r>
              <a:rPr lang="en-US" sz="2000" dirty="0"/>
              <a:t>Made days (and days) ago, kept in a cooler to keep fresh for walk-in customers and are often priced to move.</a:t>
            </a:r>
          </a:p>
          <a:p>
            <a:pPr lvl="1">
              <a:lnSpc>
                <a:spcPct val="150000"/>
              </a:lnSpc>
            </a:pPr>
            <a:endParaRPr lang="en-US" sz="2000" dirty="0"/>
          </a:p>
          <a:p>
            <a:pPr lvl="1">
              <a:lnSpc>
                <a:spcPct val="150000"/>
              </a:lnSpc>
            </a:pPr>
            <a:r>
              <a:rPr lang="en-US" sz="2400" dirty="0"/>
              <a:t>So, what makes </a:t>
            </a:r>
            <a:r>
              <a:rPr lang="en-US" sz="2400" b="1" i="1" dirty="0"/>
              <a:t>“Event Flowers”</a:t>
            </a:r>
            <a:r>
              <a:rPr lang="en-US" sz="2400" dirty="0"/>
              <a:t> difference?</a:t>
            </a:r>
          </a:p>
        </p:txBody>
      </p:sp>
    </p:spTree>
    <p:extLst>
      <p:ext uri="{BB962C8B-B14F-4D97-AF65-F5344CB8AC3E}">
        <p14:creationId xmlns:p14="http://schemas.microsoft.com/office/powerpoint/2010/main" val="118279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wipe(down)">
                                      <p:cBhvr>
                                        <p:cTn id="29" dur="580">
                                          <p:stCondLst>
                                            <p:cond delay="0"/>
                                          </p:stCondLst>
                                        </p:cTn>
                                        <p:tgtEl>
                                          <p:spTgt spid="7">
                                            <p:txEl>
                                              <p:pRg st="4" end="4"/>
                                            </p:txEl>
                                          </p:spTgt>
                                        </p:tgtEl>
                                      </p:cBhvr>
                                    </p:animEffect>
                                    <p:anim calcmode="lin" valueType="num">
                                      <p:cBhvr>
                                        <p:cTn id="30"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xEl>
                                              <p:pRg st="4" end="4"/>
                                            </p:txEl>
                                          </p:spTgt>
                                        </p:tgtEl>
                                      </p:cBhvr>
                                      <p:to x="100000" y="60000"/>
                                    </p:animScale>
                                    <p:animScale>
                                      <p:cBhvr>
                                        <p:cTn id="36" dur="166" decel="50000">
                                          <p:stCondLst>
                                            <p:cond delay="676"/>
                                          </p:stCondLst>
                                        </p:cTn>
                                        <p:tgtEl>
                                          <p:spTgt spid="7">
                                            <p:txEl>
                                              <p:pRg st="4" end="4"/>
                                            </p:txEl>
                                          </p:spTgt>
                                        </p:tgtEl>
                                      </p:cBhvr>
                                      <p:to x="100000" y="100000"/>
                                    </p:animScale>
                                    <p:animScale>
                                      <p:cBhvr>
                                        <p:cTn id="37" dur="26">
                                          <p:stCondLst>
                                            <p:cond delay="1312"/>
                                          </p:stCondLst>
                                        </p:cTn>
                                        <p:tgtEl>
                                          <p:spTgt spid="7">
                                            <p:txEl>
                                              <p:pRg st="4" end="4"/>
                                            </p:txEl>
                                          </p:spTgt>
                                        </p:tgtEl>
                                      </p:cBhvr>
                                      <p:to x="100000" y="80000"/>
                                    </p:animScale>
                                    <p:animScale>
                                      <p:cBhvr>
                                        <p:cTn id="38" dur="166" decel="50000">
                                          <p:stCondLst>
                                            <p:cond delay="1338"/>
                                          </p:stCondLst>
                                        </p:cTn>
                                        <p:tgtEl>
                                          <p:spTgt spid="7">
                                            <p:txEl>
                                              <p:pRg st="4" end="4"/>
                                            </p:txEl>
                                          </p:spTgt>
                                        </p:tgtEl>
                                      </p:cBhvr>
                                      <p:to x="100000" y="100000"/>
                                    </p:animScale>
                                    <p:animScale>
                                      <p:cBhvr>
                                        <p:cTn id="39" dur="26">
                                          <p:stCondLst>
                                            <p:cond delay="1642"/>
                                          </p:stCondLst>
                                        </p:cTn>
                                        <p:tgtEl>
                                          <p:spTgt spid="7">
                                            <p:txEl>
                                              <p:pRg st="4" end="4"/>
                                            </p:txEl>
                                          </p:spTgt>
                                        </p:tgtEl>
                                      </p:cBhvr>
                                      <p:to x="100000" y="90000"/>
                                    </p:animScale>
                                    <p:animScale>
                                      <p:cBhvr>
                                        <p:cTn id="40" dur="166" decel="50000">
                                          <p:stCondLst>
                                            <p:cond delay="1668"/>
                                          </p:stCondLst>
                                        </p:cTn>
                                        <p:tgtEl>
                                          <p:spTgt spid="7">
                                            <p:txEl>
                                              <p:pRg st="4" end="4"/>
                                            </p:txEl>
                                          </p:spTgt>
                                        </p:tgtEl>
                                      </p:cBhvr>
                                      <p:to x="100000" y="100000"/>
                                    </p:animScale>
                                    <p:animScale>
                                      <p:cBhvr>
                                        <p:cTn id="41" dur="26">
                                          <p:stCondLst>
                                            <p:cond delay="1808"/>
                                          </p:stCondLst>
                                        </p:cTn>
                                        <p:tgtEl>
                                          <p:spTgt spid="7">
                                            <p:txEl>
                                              <p:pRg st="4" end="4"/>
                                            </p:txEl>
                                          </p:spTgt>
                                        </p:tgtEl>
                                      </p:cBhvr>
                                      <p:to x="100000" y="95000"/>
                                    </p:animScale>
                                    <p:animScale>
                                      <p:cBhvr>
                                        <p:cTn id="42" dur="166" decel="50000">
                                          <p:stCondLst>
                                            <p:cond delay="1834"/>
                                          </p:stCondLst>
                                        </p:cTn>
                                        <p:tgtEl>
                                          <p:spTgt spid="7">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24420</TotalTime>
  <Words>2661</Words>
  <Application>Microsoft Office PowerPoint</Application>
  <PresentationFormat>Widescreen</PresentationFormat>
  <Paragraphs>429</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Brock Script</vt:lpstr>
      <vt:lpstr>Calibri</vt:lpstr>
      <vt:lpstr>Calibri Light</vt:lpstr>
      <vt:lpstr>Chopin Script</vt:lpstr>
      <vt:lpstr>ChopinScript</vt:lpstr>
      <vt:lpstr>Julius Sans One</vt:lpstr>
      <vt:lpstr>Office Theme</vt:lpstr>
      <vt:lpstr>PowerPoint Presentation</vt:lpstr>
      <vt:lpstr>Welcome!</vt:lpstr>
      <vt:lpstr>Great Exceptions…  (Note: Before stating, Did you download your free webinar worksheet?)</vt:lpstr>
      <vt:lpstr>PowerPoint Presentation</vt:lpstr>
      <vt:lpstr>Have you found yourself looking at pictures, blogs, pins, or bridal show booths and asking a vendor,   “How much does something like this cost?”  … to figure the best way to the design your wedding?   If you have, you’re NOT alone.</vt:lpstr>
      <vt:lpstr>PowerPoint Presentation</vt:lpstr>
      <vt:lpstr>PowerPoint Presentation</vt:lpstr>
      <vt:lpstr>Let’s imagine that you’ve walked into a local flower shop…</vt:lpstr>
      <vt:lpstr>“Event Flowers” vs. “Everyday Flowers”…      </vt:lpstr>
      <vt:lpstr>Well, what ARE you really paying with Wedding and Event Flowers?</vt:lpstr>
      <vt:lpstr>Creating your Floral Plan</vt:lpstr>
      <vt:lpstr>Creating your Floral Plan</vt:lpstr>
      <vt:lpstr>Creating your Floral Plan</vt:lpstr>
      <vt:lpstr>Clearing up confusion… who does what and who do you need?</vt:lpstr>
      <vt:lpstr>So ask yourself, “What do you need?”_________________</vt:lpstr>
      <vt:lpstr>Wasting time</vt:lpstr>
      <vt:lpstr>PowerPoint Presentation</vt:lpstr>
      <vt:lpstr>Thank you for joining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Janel Keen</dc:creator>
  <cp:lastModifiedBy>Janel Bailey-Keen</cp:lastModifiedBy>
  <cp:revision>279</cp:revision>
  <dcterms:created xsi:type="dcterms:W3CDTF">2017-04-11T23:56:27Z</dcterms:created>
  <dcterms:modified xsi:type="dcterms:W3CDTF">2017-05-21T22:25:43Z</dcterms:modified>
</cp:coreProperties>
</file>